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14630400" cy="8229600"/>
  <p:notesSz cx="8229600" cy="14630400"/>
  <p:embeddedFontLst>
    <p:embeddedFont>
      <p:font typeface="Bahnschrift SemiBold" panose="020B0502040204020203" pitchFamily="34" charset="0"/>
      <p:bold r:id="rId14"/>
    </p:embeddedFont>
    <p:embeddedFont>
      <p:font typeface="Quattrocento" panose="02020502030000000404" pitchFamily="18"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337"/>
    <a:srgbClr val="0B137F"/>
    <a:srgbClr val="CEB9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3647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C4241"/>
          </a:solidFill>
          <a:ln/>
        </p:spPr>
      </p:sp>
      <p:sp>
        <p:nvSpPr>
          <p:cNvPr id="3" name="Shape 1"/>
          <p:cNvSpPr/>
          <p:nvPr/>
        </p:nvSpPr>
        <p:spPr>
          <a:xfrm>
            <a:off x="0" y="0"/>
            <a:ext cx="14630400" cy="8229600"/>
          </a:xfrm>
          <a:prstGeom prst="rect">
            <a:avLst/>
          </a:prstGeom>
          <a:solidFill>
            <a:srgbClr val="1233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wipe/>
  </p:transition>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73646" y="266028"/>
            <a:ext cx="7631376" cy="1994764"/>
          </a:xfrm>
          <a:prstGeom prst="rect">
            <a:avLst/>
          </a:prstGeom>
          <a:noFill/>
          <a:ln/>
        </p:spPr>
        <p:txBody>
          <a:bodyPr wrap="square" lIns="0" tIns="0" rIns="0" bIns="0" rtlCol="0" anchor="t"/>
          <a:lstStyle/>
          <a:p>
            <a:pPr>
              <a:lnSpc>
                <a:spcPct val="150000"/>
              </a:lnSpc>
            </a:pPr>
            <a:r>
              <a:rPr lang="en-US" sz="2800" b="1" dirty="0">
                <a:solidFill>
                  <a:srgbClr val="FFD9BE"/>
                </a:solidFill>
                <a:latin typeface="Quattrocento" pitchFamily="34" charset="0"/>
                <a:ea typeface="Quattrocento" pitchFamily="34" charset="-122"/>
                <a:cs typeface="Quattrocento" pitchFamily="34" charset="-120"/>
              </a:rPr>
              <a:t>Title</a:t>
            </a:r>
            <a:r>
              <a:rPr lang="en-US" sz="2800" dirty="0">
                <a:solidFill>
                  <a:srgbClr val="FFD9BE"/>
                </a:solidFill>
                <a:latin typeface="Quattrocento" pitchFamily="34" charset="0"/>
                <a:ea typeface="Quattrocento" pitchFamily="34" charset="-122"/>
                <a:cs typeface="Quattrocento" pitchFamily="34" charset="-120"/>
              </a:rPr>
              <a:t>: A Web Platform for Solving Housing Challenges for Bachelors in Dhaka </a:t>
            </a:r>
            <a:endParaRPr lang="en-US" sz="2800" dirty="0"/>
          </a:p>
        </p:txBody>
      </p:sp>
      <p:sp>
        <p:nvSpPr>
          <p:cNvPr id="4" name="Text 1"/>
          <p:cNvSpPr/>
          <p:nvPr/>
        </p:nvSpPr>
        <p:spPr>
          <a:xfrm>
            <a:off x="2138319" y="1677037"/>
            <a:ext cx="2348401" cy="383024"/>
          </a:xfrm>
          <a:prstGeom prst="rect">
            <a:avLst/>
          </a:prstGeom>
          <a:noFill/>
          <a:ln/>
        </p:spPr>
        <p:txBody>
          <a:bodyPr wrap="none" lIns="0" tIns="0" rIns="0" bIns="0" rtlCol="0" anchor="t"/>
          <a:lstStyle/>
          <a:p>
            <a:pPr marL="0" indent="0">
              <a:lnSpc>
                <a:spcPts val="3000"/>
              </a:lnSpc>
              <a:buNone/>
            </a:pPr>
            <a:r>
              <a:rPr lang="en-US" sz="2400" dirty="0">
                <a:solidFill>
                  <a:srgbClr val="F9EEE7"/>
                </a:solidFill>
                <a:latin typeface="Quattrocento" pitchFamily="34" charset="0"/>
                <a:ea typeface="Quattrocento" pitchFamily="34" charset="-122"/>
                <a:cs typeface="Quattrocento" pitchFamily="34" charset="-120"/>
              </a:rPr>
              <a:t> Supervisor : KMM .</a:t>
            </a:r>
            <a:endParaRPr lang="en-US" sz="2400" dirty="0"/>
          </a:p>
        </p:txBody>
      </p:sp>
      <p:sp>
        <p:nvSpPr>
          <p:cNvPr id="5" name="TextBox 4">
            <a:extLst>
              <a:ext uri="{FF2B5EF4-FFF2-40B4-BE49-F238E27FC236}">
                <a16:creationId xmlns:a16="http://schemas.microsoft.com/office/drawing/2014/main" id="{430D4370-A69F-31A0-1076-1BD32D70E092}"/>
              </a:ext>
            </a:extLst>
          </p:cNvPr>
          <p:cNvSpPr txBox="1"/>
          <p:nvPr/>
        </p:nvSpPr>
        <p:spPr>
          <a:xfrm>
            <a:off x="2180190" y="2355245"/>
            <a:ext cx="2433680" cy="461665"/>
          </a:xfrm>
          <a:prstGeom prst="rect">
            <a:avLst/>
          </a:prstGeom>
          <a:noFill/>
        </p:spPr>
        <p:txBody>
          <a:bodyPr wrap="none" rtlCol="0">
            <a:spAutoFit/>
          </a:bodyPr>
          <a:lstStyle/>
          <a:p>
            <a:r>
              <a:rPr lang="en-US" sz="2400" dirty="0">
                <a:solidFill>
                  <a:schemeClr val="bg1"/>
                </a:solidFill>
                <a:latin typeface="Quattrocento" panose="02020502030000000404" pitchFamily="18" charset="0"/>
              </a:rPr>
              <a:t>Course : CSE299</a:t>
            </a:r>
          </a:p>
        </p:txBody>
      </p:sp>
      <p:sp>
        <p:nvSpPr>
          <p:cNvPr id="6" name="TextBox 5">
            <a:extLst>
              <a:ext uri="{FF2B5EF4-FFF2-40B4-BE49-F238E27FC236}">
                <a16:creationId xmlns:a16="http://schemas.microsoft.com/office/drawing/2014/main" id="{695B6799-9B3E-419F-0236-2535325FED1E}"/>
              </a:ext>
            </a:extLst>
          </p:cNvPr>
          <p:cNvSpPr txBox="1"/>
          <p:nvPr/>
        </p:nvSpPr>
        <p:spPr>
          <a:xfrm>
            <a:off x="1703451" y="3023320"/>
            <a:ext cx="3671198" cy="461665"/>
          </a:xfrm>
          <a:prstGeom prst="rect">
            <a:avLst/>
          </a:prstGeom>
          <a:noFill/>
        </p:spPr>
        <p:txBody>
          <a:bodyPr wrap="none" rtlCol="0">
            <a:spAutoFit/>
          </a:bodyPr>
          <a:lstStyle/>
          <a:p>
            <a:r>
              <a:rPr lang="en-US" sz="2400" dirty="0">
                <a:solidFill>
                  <a:schemeClr val="bg1"/>
                </a:solidFill>
                <a:latin typeface="Quattrocento" panose="02020502030000000404" pitchFamily="18" charset="0"/>
              </a:rPr>
              <a:t>Semester : Summer 2024</a:t>
            </a:r>
          </a:p>
        </p:txBody>
      </p:sp>
      <p:sp>
        <p:nvSpPr>
          <p:cNvPr id="7" name="TextBox 6">
            <a:extLst>
              <a:ext uri="{FF2B5EF4-FFF2-40B4-BE49-F238E27FC236}">
                <a16:creationId xmlns:a16="http://schemas.microsoft.com/office/drawing/2014/main" id="{96AFFCB6-26A7-9D81-F049-9BEFFAF775A4}"/>
              </a:ext>
            </a:extLst>
          </p:cNvPr>
          <p:cNvSpPr txBox="1"/>
          <p:nvPr/>
        </p:nvSpPr>
        <p:spPr>
          <a:xfrm>
            <a:off x="2535704" y="3650129"/>
            <a:ext cx="1553630" cy="461665"/>
          </a:xfrm>
          <a:prstGeom prst="rect">
            <a:avLst/>
          </a:prstGeom>
          <a:noFill/>
        </p:spPr>
        <p:txBody>
          <a:bodyPr wrap="none" rtlCol="0">
            <a:spAutoFit/>
          </a:bodyPr>
          <a:lstStyle/>
          <a:p>
            <a:r>
              <a:rPr lang="en-US" sz="2400" dirty="0">
                <a:solidFill>
                  <a:schemeClr val="bg1"/>
                </a:solidFill>
                <a:latin typeface="Quattrocento" panose="02020502030000000404" pitchFamily="18" charset="0"/>
              </a:rPr>
              <a:t>Section : 1</a:t>
            </a:r>
          </a:p>
        </p:txBody>
      </p:sp>
      <p:pic>
        <p:nvPicPr>
          <p:cNvPr id="11" name="Picture 10">
            <a:extLst>
              <a:ext uri="{FF2B5EF4-FFF2-40B4-BE49-F238E27FC236}">
                <a16:creationId xmlns:a16="http://schemas.microsoft.com/office/drawing/2014/main" id="{3EF32B1B-468E-DFEC-E02B-7BECE784BBD2}"/>
              </a:ext>
            </a:extLst>
          </p:cNvPr>
          <p:cNvPicPr>
            <a:picLocks noChangeAspect="1"/>
          </p:cNvPicPr>
          <p:nvPr/>
        </p:nvPicPr>
        <p:blipFill>
          <a:blip r:embed="rId3"/>
          <a:srcRect l="12611" r="11676" b="9849"/>
          <a:stretch/>
        </p:blipFill>
        <p:spPr>
          <a:xfrm>
            <a:off x="8165432" y="86406"/>
            <a:ext cx="6344109" cy="2936914"/>
          </a:xfrm>
          <a:prstGeom prst="rect">
            <a:avLst/>
          </a:prstGeom>
        </p:spPr>
      </p:pic>
      <p:pic>
        <p:nvPicPr>
          <p:cNvPr id="6146" name="Picture 2" descr="No Bachelor allow typography vector ...">
            <a:extLst>
              <a:ext uri="{FF2B5EF4-FFF2-40B4-BE49-F238E27FC236}">
                <a16:creationId xmlns:a16="http://schemas.microsoft.com/office/drawing/2014/main" id="{70EF2E94-6644-01F9-3640-1A0EB921A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5990" y="2256770"/>
            <a:ext cx="2003669" cy="199476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nting A Flat: A Nightmare For Bachelors In India">
            <a:extLst>
              <a:ext uri="{FF2B5EF4-FFF2-40B4-BE49-F238E27FC236}">
                <a16:creationId xmlns:a16="http://schemas.microsoft.com/office/drawing/2014/main" id="{F8B58336-AD5D-B349-550E-FB6A60B17D0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983" r="35529"/>
          <a:stretch/>
        </p:blipFill>
        <p:spPr bwMode="auto">
          <a:xfrm>
            <a:off x="3083286" y="4456743"/>
            <a:ext cx="4951941" cy="36299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FEC7732-1955-EB81-BC91-B11A936AD828}"/>
              </a:ext>
            </a:extLst>
          </p:cNvPr>
          <p:cNvPicPr>
            <a:picLocks noChangeAspect="1"/>
          </p:cNvPicPr>
          <p:nvPr/>
        </p:nvPicPr>
        <p:blipFill>
          <a:blip r:embed="rId6"/>
          <a:srcRect l="13684" r="15289"/>
          <a:stretch/>
        </p:blipFill>
        <p:spPr>
          <a:xfrm>
            <a:off x="8219864" y="3224092"/>
            <a:ext cx="6235243" cy="4938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0"/>
          <p:cNvSpPr/>
          <p:nvPr/>
        </p:nvSpPr>
        <p:spPr>
          <a:xfrm>
            <a:off x="717006" y="410282"/>
            <a:ext cx="7865519" cy="704017"/>
          </a:xfrm>
          <a:prstGeom prst="rect">
            <a:avLst/>
          </a:prstGeom>
          <a:noFill/>
          <a:ln/>
        </p:spPr>
        <p:txBody>
          <a:bodyPr wrap="none" lIns="0" tIns="0" rIns="0" bIns="0" rtlCol="0" anchor="t"/>
          <a:lstStyle/>
          <a:p>
            <a:pPr marL="0" indent="0">
              <a:lnSpc>
                <a:spcPts val="5500"/>
              </a:lnSpc>
              <a:buNone/>
            </a:pPr>
            <a:r>
              <a:rPr lang="en-US" sz="4400" b="1" dirty="0">
                <a:solidFill>
                  <a:schemeClr val="accent2">
                    <a:lumMod val="40000"/>
                    <a:lumOff val="60000"/>
                  </a:schemeClr>
                </a:solidFill>
                <a:latin typeface="Quattrocento" panose="02020502030000000404" pitchFamily="18" charset="0"/>
              </a:rPr>
              <a:t>Title</a:t>
            </a:r>
            <a:r>
              <a:rPr lang="en-US" sz="4400" dirty="0">
                <a:solidFill>
                  <a:schemeClr val="accent2">
                    <a:lumMod val="40000"/>
                    <a:lumOff val="60000"/>
                  </a:schemeClr>
                </a:solidFill>
                <a:latin typeface="Quattrocento" panose="02020502030000000404" pitchFamily="18" charset="0"/>
              </a:rPr>
              <a:t>: Costing and Maintenance</a:t>
            </a:r>
          </a:p>
        </p:txBody>
      </p:sp>
      <p:pic>
        <p:nvPicPr>
          <p:cNvPr id="16" name="Picture 15">
            <a:extLst>
              <a:ext uri="{FF2B5EF4-FFF2-40B4-BE49-F238E27FC236}">
                <a16:creationId xmlns:a16="http://schemas.microsoft.com/office/drawing/2014/main" id="{0E7A9536-9680-84F5-E989-340C58DD8AEC}"/>
              </a:ext>
            </a:extLst>
          </p:cNvPr>
          <p:cNvPicPr>
            <a:picLocks noChangeAspect="1"/>
          </p:cNvPicPr>
          <p:nvPr/>
        </p:nvPicPr>
        <p:blipFill>
          <a:blip r:embed="rId3"/>
          <a:stretch>
            <a:fillRect/>
          </a:stretch>
        </p:blipFill>
        <p:spPr>
          <a:xfrm>
            <a:off x="1295400" y="1562897"/>
            <a:ext cx="11430000" cy="6256421"/>
          </a:xfrm>
          <a:prstGeom prst="rect">
            <a:avLst/>
          </a:prstGeom>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985483" y="270406"/>
            <a:ext cx="5889665" cy="704017"/>
          </a:xfrm>
          <a:prstGeom prst="rect">
            <a:avLst/>
          </a:prstGeom>
          <a:noFill/>
          <a:ln/>
        </p:spPr>
        <p:txBody>
          <a:bodyPr wrap="none" lIns="0" tIns="0" rIns="0" bIns="0" rtlCol="0" anchor="t"/>
          <a:lstStyle/>
          <a:p>
            <a:pPr marL="0" indent="0">
              <a:lnSpc>
                <a:spcPts val="5500"/>
              </a:lnSpc>
              <a:buNone/>
            </a:pPr>
            <a:r>
              <a:rPr lang="en-US" sz="4400" dirty="0">
                <a:solidFill>
                  <a:schemeClr val="accent2">
                    <a:lumMod val="40000"/>
                    <a:lumOff val="60000"/>
                  </a:schemeClr>
                </a:solidFill>
              </a:rPr>
              <a:t>Title: Our Vision</a:t>
            </a:r>
          </a:p>
        </p:txBody>
      </p:sp>
      <p:sp>
        <p:nvSpPr>
          <p:cNvPr id="4" name="Text 1"/>
          <p:cNvSpPr/>
          <p:nvPr/>
        </p:nvSpPr>
        <p:spPr>
          <a:xfrm>
            <a:off x="6324124" y="1845826"/>
            <a:ext cx="7468553"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14" name="TextBox 13">
            <a:extLst>
              <a:ext uri="{FF2B5EF4-FFF2-40B4-BE49-F238E27FC236}">
                <a16:creationId xmlns:a16="http://schemas.microsoft.com/office/drawing/2014/main" id="{1F83AE6E-6BD3-8AF5-8000-27087A517A89}"/>
              </a:ext>
            </a:extLst>
          </p:cNvPr>
          <p:cNvSpPr txBox="1"/>
          <p:nvPr/>
        </p:nvSpPr>
        <p:spPr>
          <a:xfrm>
            <a:off x="725428" y="1508941"/>
            <a:ext cx="13632256" cy="2357440"/>
          </a:xfrm>
          <a:prstGeom prst="rect">
            <a:avLst/>
          </a:prstGeom>
          <a:noFill/>
        </p:spPr>
        <p:txBody>
          <a:bodyPr wrap="square">
            <a:spAutoFit/>
          </a:bodyPr>
          <a:lstStyle/>
          <a:p>
            <a:pPr>
              <a:lnSpc>
                <a:spcPct val="150000"/>
              </a:lnSpc>
            </a:pPr>
            <a:endParaRPr lang="en-US" sz="2000" dirty="0">
              <a:solidFill>
                <a:schemeClr val="bg1"/>
              </a:solidFill>
              <a:latin typeface="Quattrocento" panose="02020502030000000404" pitchFamily="18" charset="0"/>
            </a:endParaRPr>
          </a:p>
          <a:p>
            <a:pPr>
              <a:lnSpc>
                <a:spcPct val="150000"/>
              </a:lnSpc>
            </a:pPr>
            <a:r>
              <a:rPr lang="en-US" sz="2000" dirty="0">
                <a:solidFill>
                  <a:schemeClr val="bg1"/>
                </a:solidFill>
                <a:latin typeface="Quattrocento" panose="02020502030000000404" pitchFamily="18" charset="0"/>
              </a:rPr>
              <a:t>To develop a highly efficient and accessible rental platform, continuously optimized through mobile app versions, user feedback, and performance enhancements. Our goal is to empower bachelors and young professionals in Dhaka by eliminating housing discrimination, streamlining the search for quality and affordable accommodations, and fostering transparency and trust between tenants and landlords through regular updates and feature enhancements.</a:t>
            </a:r>
          </a:p>
        </p:txBody>
      </p:sp>
      <p:pic>
        <p:nvPicPr>
          <p:cNvPr id="5126" name="Picture 6" descr="No photo description available.">
            <a:extLst>
              <a:ext uri="{FF2B5EF4-FFF2-40B4-BE49-F238E27FC236}">
                <a16:creationId xmlns:a16="http://schemas.microsoft.com/office/drawing/2014/main" id="{FF8C00BF-68BE-BDED-AABC-D7C79A87A5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79" y="4363220"/>
            <a:ext cx="14567041" cy="48323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AEB41A7-FC4B-8226-19CA-565639102168}"/>
              </a:ext>
            </a:extLst>
          </p:cNvPr>
          <p:cNvPicPr>
            <a:picLocks noChangeAspect="1"/>
          </p:cNvPicPr>
          <p:nvPr/>
        </p:nvPicPr>
        <p:blipFill>
          <a:blip r:embed="rId4"/>
          <a:stretch>
            <a:fillRect/>
          </a:stretch>
        </p:blipFill>
        <p:spPr>
          <a:xfrm>
            <a:off x="176745" y="6993305"/>
            <a:ext cx="5368124" cy="1236295"/>
          </a:xfrm>
          <a:prstGeom prst="rect">
            <a:avLst/>
          </a:prstGeom>
        </p:spPr>
      </p:pic>
      <p:sp>
        <p:nvSpPr>
          <p:cNvPr id="17" name="TextBox 16">
            <a:extLst>
              <a:ext uri="{FF2B5EF4-FFF2-40B4-BE49-F238E27FC236}">
                <a16:creationId xmlns:a16="http://schemas.microsoft.com/office/drawing/2014/main" id="{1FC17D3B-02EF-F0E3-BE30-65DAC210A820}"/>
              </a:ext>
            </a:extLst>
          </p:cNvPr>
          <p:cNvSpPr txBox="1"/>
          <p:nvPr/>
        </p:nvSpPr>
        <p:spPr>
          <a:xfrm>
            <a:off x="176745" y="7458161"/>
            <a:ext cx="9180718" cy="707886"/>
          </a:xfrm>
          <a:prstGeom prst="rect">
            <a:avLst/>
          </a:prstGeom>
          <a:noFill/>
        </p:spPr>
        <p:txBody>
          <a:bodyPr wrap="none" rtlCol="0">
            <a:spAutoFit/>
          </a:bodyPr>
          <a:lstStyle/>
          <a:p>
            <a:r>
              <a:rPr lang="en-US" sz="4000" dirty="0">
                <a:solidFill>
                  <a:schemeClr val="accent4">
                    <a:lumMod val="75000"/>
                  </a:schemeClr>
                </a:solidFill>
                <a:latin typeface="Bahnschrift SemiBold" panose="020B0502040204020203" pitchFamily="34" charset="0"/>
              </a:rPr>
              <a:t>Project Vision Rent House for bachelor</a:t>
            </a: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7285974" y="525087"/>
            <a:ext cx="7327708"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Title : Problem being solved</a:t>
            </a:r>
            <a:endParaRPr lang="en-US" sz="4400" dirty="0"/>
          </a:p>
        </p:txBody>
      </p:sp>
      <p:sp>
        <p:nvSpPr>
          <p:cNvPr id="4" name="Shape 1"/>
          <p:cNvSpPr/>
          <p:nvPr/>
        </p:nvSpPr>
        <p:spPr>
          <a:xfrm>
            <a:off x="7127978" y="1708967"/>
            <a:ext cx="538520" cy="538520"/>
          </a:xfrm>
          <a:prstGeom prst="roundRect">
            <a:avLst>
              <a:gd name="adj" fmla="val 6668"/>
            </a:avLst>
          </a:prstGeom>
          <a:solidFill>
            <a:srgbClr val="315251"/>
          </a:solidFill>
          <a:ln/>
        </p:spPr>
      </p:sp>
      <p:sp>
        <p:nvSpPr>
          <p:cNvPr id="5" name="Text 2"/>
          <p:cNvSpPr/>
          <p:nvPr/>
        </p:nvSpPr>
        <p:spPr>
          <a:xfrm>
            <a:off x="7337409" y="1809218"/>
            <a:ext cx="11965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1</a:t>
            </a:r>
            <a:endParaRPr lang="en-US" sz="2650" dirty="0"/>
          </a:p>
        </p:txBody>
      </p:sp>
      <p:sp>
        <p:nvSpPr>
          <p:cNvPr id="7" name="Text 4"/>
          <p:cNvSpPr/>
          <p:nvPr/>
        </p:nvSpPr>
        <p:spPr>
          <a:xfrm>
            <a:off x="7808184" y="1677892"/>
            <a:ext cx="6661796" cy="766048"/>
          </a:xfrm>
          <a:prstGeom prst="rect">
            <a:avLst/>
          </a:prstGeom>
          <a:noFill/>
          <a:ln/>
        </p:spPr>
        <p:txBody>
          <a:bodyPr wrap="square" lIns="0" tIns="0" rIns="0" bIns="0" rtlCol="0" anchor="t"/>
          <a:lstStyle/>
          <a:p>
            <a:pPr marL="0" indent="0">
              <a:lnSpc>
                <a:spcPts val="3000"/>
              </a:lnSpc>
              <a:buNone/>
            </a:pPr>
            <a:r>
              <a:rPr lang="en-US" sz="2000" dirty="0">
                <a:solidFill>
                  <a:srgbClr val="F9EEE7"/>
                </a:solidFill>
                <a:latin typeface="Quattrocento" pitchFamily="34" charset="0"/>
                <a:ea typeface="Quattrocento" pitchFamily="34" charset="-122"/>
                <a:cs typeface="Quattrocento" pitchFamily="34" charset="-120"/>
              </a:rPr>
              <a:t>Lack of centralized platform for bachelor housing in Dhaka.</a:t>
            </a:r>
            <a:endParaRPr lang="en-US" sz="2000" dirty="0"/>
          </a:p>
        </p:txBody>
      </p:sp>
      <p:sp>
        <p:nvSpPr>
          <p:cNvPr id="8" name="Shape 5"/>
          <p:cNvSpPr/>
          <p:nvPr/>
        </p:nvSpPr>
        <p:spPr>
          <a:xfrm>
            <a:off x="7137681" y="3748718"/>
            <a:ext cx="538520" cy="538520"/>
          </a:xfrm>
          <a:prstGeom prst="roundRect">
            <a:avLst>
              <a:gd name="adj" fmla="val 6668"/>
            </a:avLst>
          </a:prstGeom>
          <a:solidFill>
            <a:srgbClr val="315251"/>
          </a:solidFill>
          <a:ln/>
        </p:spPr>
      </p:sp>
      <p:sp>
        <p:nvSpPr>
          <p:cNvPr id="9" name="Text 6"/>
          <p:cNvSpPr/>
          <p:nvPr/>
        </p:nvSpPr>
        <p:spPr>
          <a:xfrm>
            <a:off x="7285974" y="3810981"/>
            <a:ext cx="18121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rPr>
              <a:t>3</a:t>
            </a:r>
            <a:endParaRPr lang="en-US" sz="2650" dirty="0"/>
          </a:p>
        </p:txBody>
      </p:sp>
      <p:sp>
        <p:nvSpPr>
          <p:cNvPr id="10" name="Text 7"/>
          <p:cNvSpPr/>
          <p:nvPr/>
        </p:nvSpPr>
        <p:spPr>
          <a:xfrm>
            <a:off x="7885215" y="3710730"/>
            <a:ext cx="3536764" cy="1422744"/>
          </a:xfrm>
          <a:prstGeom prst="rect">
            <a:avLst/>
          </a:prstGeom>
          <a:noFill/>
          <a:ln/>
        </p:spPr>
        <p:txBody>
          <a:bodyPr wrap="none" lIns="0" tIns="0" rIns="0" bIns="0" rtlCol="0" anchor="t"/>
          <a:lstStyle/>
          <a:p>
            <a:pPr marL="0" indent="0">
              <a:lnSpc>
                <a:spcPts val="2750"/>
              </a:lnSpc>
              <a:buNone/>
            </a:pPr>
            <a:endParaRPr lang="en-US" sz="2200" dirty="0"/>
          </a:p>
        </p:txBody>
      </p:sp>
      <p:sp>
        <p:nvSpPr>
          <p:cNvPr id="11" name="Text 8"/>
          <p:cNvSpPr/>
          <p:nvPr/>
        </p:nvSpPr>
        <p:spPr>
          <a:xfrm>
            <a:off x="7885215" y="3739585"/>
            <a:ext cx="2836783" cy="766048"/>
          </a:xfrm>
          <a:prstGeom prst="rect">
            <a:avLst/>
          </a:prstGeom>
          <a:noFill/>
          <a:ln/>
        </p:spPr>
        <p:txBody>
          <a:bodyPr wrap="square" lIns="0" tIns="0" rIns="0" bIns="0" rtlCol="0" anchor="t"/>
          <a:lstStyle/>
          <a:p>
            <a:pPr marL="0" indent="0">
              <a:lnSpc>
                <a:spcPts val="3000"/>
              </a:lnSpc>
              <a:buNone/>
            </a:pPr>
            <a:endParaRPr lang="en-US" sz="1850" dirty="0"/>
          </a:p>
        </p:txBody>
      </p:sp>
      <p:sp>
        <p:nvSpPr>
          <p:cNvPr id="12" name="Shape 9"/>
          <p:cNvSpPr/>
          <p:nvPr/>
        </p:nvSpPr>
        <p:spPr>
          <a:xfrm>
            <a:off x="7121905" y="2795308"/>
            <a:ext cx="538520" cy="538520"/>
          </a:xfrm>
          <a:prstGeom prst="roundRect">
            <a:avLst>
              <a:gd name="adj" fmla="val 6668"/>
            </a:avLst>
          </a:prstGeom>
          <a:solidFill>
            <a:srgbClr val="315251"/>
          </a:solidFill>
          <a:ln/>
        </p:spPr>
      </p:sp>
      <p:sp>
        <p:nvSpPr>
          <p:cNvPr id="13" name="Text 10"/>
          <p:cNvSpPr/>
          <p:nvPr/>
        </p:nvSpPr>
        <p:spPr>
          <a:xfrm>
            <a:off x="7299189" y="2895559"/>
            <a:ext cx="183833"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rPr>
              <a:t>2</a:t>
            </a:r>
            <a:endParaRPr lang="en-US" sz="2650" dirty="0"/>
          </a:p>
        </p:txBody>
      </p:sp>
      <p:sp>
        <p:nvSpPr>
          <p:cNvPr id="14" name="Text 11"/>
          <p:cNvSpPr/>
          <p:nvPr/>
        </p:nvSpPr>
        <p:spPr>
          <a:xfrm>
            <a:off x="7837709" y="2795248"/>
            <a:ext cx="5633724" cy="538520"/>
          </a:xfrm>
          <a:prstGeom prst="rect">
            <a:avLst/>
          </a:prstGeom>
          <a:noFill/>
          <a:ln/>
        </p:spPr>
        <p:txBody>
          <a:bodyPr wrap="none" lIns="0" tIns="0" rIns="0" bIns="0" rtlCol="0" anchor="t"/>
          <a:lstStyle/>
          <a:p>
            <a:pPr marL="0" indent="0">
              <a:lnSpc>
                <a:spcPts val="2750"/>
              </a:lnSpc>
              <a:buNone/>
            </a:pPr>
            <a:r>
              <a:rPr lang="en-US" sz="2000" dirty="0">
                <a:solidFill>
                  <a:schemeClr val="bg1"/>
                </a:solidFill>
                <a:latin typeface="Quattrocento" panose="02020502030000000404" pitchFamily="18" charset="0"/>
              </a:rPr>
              <a:t>Discrimination by landlords against bachelors.</a:t>
            </a:r>
          </a:p>
        </p:txBody>
      </p:sp>
      <p:sp>
        <p:nvSpPr>
          <p:cNvPr id="16" name="Shape 13"/>
          <p:cNvSpPr/>
          <p:nvPr/>
        </p:nvSpPr>
        <p:spPr>
          <a:xfrm>
            <a:off x="7187867" y="4734808"/>
            <a:ext cx="538520" cy="538520"/>
          </a:xfrm>
          <a:prstGeom prst="roundRect">
            <a:avLst>
              <a:gd name="adj" fmla="val 6668"/>
            </a:avLst>
          </a:prstGeom>
          <a:solidFill>
            <a:srgbClr val="315251"/>
          </a:solidFill>
          <a:ln/>
        </p:spPr>
      </p:sp>
      <p:sp>
        <p:nvSpPr>
          <p:cNvPr id="17" name="Text 14"/>
          <p:cNvSpPr/>
          <p:nvPr/>
        </p:nvSpPr>
        <p:spPr>
          <a:xfrm>
            <a:off x="7371223" y="4835059"/>
            <a:ext cx="17168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ea typeface="Quattrocento" pitchFamily="34" charset="-122"/>
                <a:cs typeface="Quattrocento" pitchFamily="34" charset="-120"/>
              </a:rPr>
              <a:t>4</a:t>
            </a:r>
            <a:endParaRPr lang="en-US" sz="2650" dirty="0"/>
          </a:p>
        </p:txBody>
      </p:sp>
      <p:sp>
        <p:nvSpPr>
          <p:cNvPr id="19" name="Text 16"/>
          <p:cNvSpPr/>
          <p:nvPr/>
        </p:nvSpPr>
        <p:spPr>
          <a:xfrm>
            <a:off x="7885215" y="4734808"/>
            <a:ext cx="5950636" cy="949432"/>
          </a:xfrm>
          <a:prstGeom prst="rect">
            <a:avLst/>
          </a:prstGeom>
          <a:noFill/>
          <a:ln/>
        </p:spPr>
        <p:txBody>
          <a:bodyPr wrap="square" lIns="0" tIns="0" rIns="0" bIns="0" rtlCol="0" anchor="t"/>
          <a:lstStyle/>
          <a:p>
            <a:pPr marL="0" indent="0">
              <a:lnSpc>
                <a:spcPts val="3000"/>
              </a:lnSpc>
              <a:buNone/>
            </a:pPr>
            <a:r>
              <a:rPr lang="en-US" sz="2000" dirty="0">
                <a:solidFill>
                  <a:schemeClr val="bg1"/>
                </a:solidFill>
                <a:latin typeface="Quattrocento" panose="02020502030000000404" pitchFamily="18" charset="0"/>
              </a:rPr>
              <a:t>High rent, advance fees, and rigid restrictions</a:t>
            </a:r>
          </a:p>
        </p:txBody>
      </p:sp>
      <p:pic>
        <p:nvPicPr>
          <p:cNvPr id="20" name="Picture 19">
            <a:extLst>
              <a:ext uri="{FF2B5EF4-FFF2-40B4-BE49-F238E27FC236}">
                <a16:creationId xmlns:a16="http://schemas.microsoft.com/office/drawing/2014/main" id="{66B32CC5-85CC-46D9-59E4-D792DDAD05A3}"/>
              </a:ext>
            </a:extLst>
          </p:cNvPr>
          <p:cNvPicPr>
            <a:picLocks noChangeAspect="1"/>
          </p:cNvPicPr>
          <p:nvPr/>
        </p:nvPicPr>
        <p:blipFill>
          <a:blip r:embed="rId3"/>
          <a:stretch>
            <a:fillRect/>
          </a:stretch>
        </p:blipFill>
        <p:spPr>
          <a:xfrm>
            <a:off x="-36021" y="7809"/>
            <a:ext cx="6828713" cy="8229600"/>
          </a:xfrm>
          <a:prstGeom prst="rect">
            <a:avLst/>
          </a:prstGeom>
        </p:spPr>
      </p:pic>
      <p:sp>
        <p:nvSpPr>
          <p:cNvPr id="31" name="Rectangle 3">
            <a:extLst>
              <a:ext uri="{FF2B5EF4-FFF2-40B4-BE49-F238E27FC236}">
                <a16:creationId xmlns:a16="http://schemas.microsoft.com/office/drawing/2014/main" id="{AD3A0024-D3BD-D845-77F3-0EC3BEBA3AF2}"/>
              </a:ext>
            </a:extLst>
          </p:cNvPr>
          <p:cNvSpPr>
            <a:spLocks noChangeArrowheads="1"/>
          </p:cNvSpPr>
          <p:nvPr/>
        </p:nvSpPr>
        <p:spPr bwMode="auto">
          <a:xfrm>
            <a:off x="7837709" y="3684025"/>
            <a:ext cx="55862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bg1"/>
                </a:solidFill>
                <a:effectLst/>
                <a:latin typeface="Quattrocento" panose="02020502030000000404" pitchFamily="18" charset="0"/>
              </a:rPr>
              <a:t>No one can rent to them unless they're married.</a:t>
            </a:r>
          </a:p>
        </p:txBody>
      </p:sp>
      <p:sp>
        <p:nvSpPr>
          <p:cNvPr id="32" name="Shape 13">
            <a:extLst>
              <a:ext uri="{FF2B5EF4-FFF2-40B4-BE49-F238E27FC236}">
                <a16:creationId xmlns:a16="http://schemas.microsoft.com/office/drawing/2014/main" id="{C9688423-6C82-ACD6-ED97-E5104DCCFE58}"/>
              </a:ext>
            </a:extLst>
          </p:cNvPr>
          <p:cNvSpPr/>
          <p:nvPr/>
        </p:nvSpPr>
        <p:spPr>
          <a:xfrm>
            <a:off x="7213822" y="5852562"/>
            <a:ext cx="538520" cy="538520"/>
          </a:xfrm>
          <a:prstGeom prst="roundRect">
            <a:avLst>
              <a:gd name="adj" fmla="val 6668"/>
            </a:avLst>
          </a:prstGeom>
          <a:solidFill>
            <a:srgbClr val="315251"/>
          </a:solidFill>
          <a:ln/>
        </p:spPr>
      </p:sp>
      <p:sp>
        <p:nvSpPr>
          <p:cNvPr id="33" name="Text 14">
            <a:extLst>
              <a:ext uri="{FF2B5EF4-FFF2-40B4-BE49-F238E27FC236}">
                <a16:creationId xmlns:a16="http://schemas.microsoft.com/office/drawing/2014/main" id="{A37B6502-3EC0-A236-B343-172990A41A77}"/>
              </a:ext>
            </a:extLst>
          </p:cNvPr>
          <p:cNvSpPr/>
          <p:nvPr/>
        </p:nvSpPr>
        <p:spPr>
          <a:xfrm>
            <a:off x="7397178" y="5952813"/>
            <a:ext cx="17168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rPr>
              <a:t>5</a:t>
            </a:r>
            <a:endParaRPr lang="en-US" sz="2650" dirty="0"/>
          </a:p>
        </p:txBody>
      </p:sp>
      <p:sp>
        <p:nvSpPr>
          <p:cNvPr id="34" name="Shape 13">
            <a:extLst>
              <a:ext uri="{FF2B5EF4-FFF2-40B4-BE49-F238E27FC236}">
                <a16:creationId xmlns:a16="http://schemas.microsoft.com/office/drawing/2014/main" id="{9DE6F2B6-B798-DA06-E1C5-F1FB464512C6}"/>
              </a:ext>
            </a:extLst>
          </p:cNvPr>
          <p:cNvSpPr/>
          <p:nvPr/>
        </p:nvSpPr>
        <p:spPr>
          <a:xfrm>
            <a:off x="7211939" y="6837644"/>
            <a:ext cx="538520" cy="538520"/>
          </a:xfrm>
          <a:prstGeom prst="roundRect">
            <a:avLst>
              <a:gd name="adj" fmla="val 6668"/>
            </a:avLst>
          </a:prstGeom>
          <a:solidFill>
            <a:srgbClr val="315251"/>
          </a:solidFill>
          <a:ln/>
        </p:spPr>
      </p:sp>
      <p:sp>
        <p:nvSpPr>
          <p:cNvPr id="35" name="Text 14">
            <a:extLst>
              <a:ext uri="{FF2B5EF4-FFF2-40B4-BE49-F238E27FC236}">
                <a16:creationId xmlns:a16="http://schemas.microsoft.com/office/drawing/2014/main" id="{2853FEC8-2E8D-8B4E-2A09-119A6E6A8A01}"/>
              </a:ext>
            </a:extLst>
          </p:cNvPr>
          <p:cNvSpPr/>
          <p:nvPr/>
        </p:nvSpPr>
        <p:spPr>
          <a:xfrm>
            <a:off x="7395295" y="6937895"/>
            <a:ext cx="171688" cy="337899"/>
          </a:xfrm>
          <a:prstGeom prst="rect">
            <a:avLst/>
          </a:prstGeom>
          <a:noFill/>
          <a:ln/>
        </p:spPr>
        <p:txBody>
          <a:bodyPr wrap="none" lIns="0" tIns="0" rIns="0" bIns="0" rtlCol="0" anchor="t"/>
          <a:lstStyle/>
          <a:p>
            <a:pPr marL="0" indent="0" algn="ctr">
              <a:lnSpc>
                <a:spcPts val="2650"/>
              </a:lnSpc>
              <a:buNone/>
            </a:pPr>
            <a:r>
              <a:rPr lang="en-US" sz="2650" dirty="0">
                <a:solidFill>
                  <a:srgbClr val="F9EEE7"/>
                </a:solidFill>
                <a:latin typeface="Quattrocento" pitchFamily="34" charset="0"/>
              </a:rPr>
              <a:t>6</a:t>
            </a:r>
            <a:endParaRPr lang="en-US" sz="2650" dirty="0"/>
          </a:p>
        </p:txBody>
      </p:sp>
      <p:sp>
        <p:nvSpPr>
          <p:cNvPr id="36" name="TextBox 35">
            <a:extLst>
              <a:ext uri="{FF2B5EF4-FFF2-40B4-BE49-F238E27FC236}">
                <a16:creationId xmlns:a16="http://schemas.microsoft.com/office/drawing/2014/main" id="{97543497-DE94-1A43-073B-AF8A135783BF}"/>
              </a:ext>
            </a:extLst>
          </p:cNvPr>
          <p:cNvSpPr txBox="1"/>
          <p:nvPr/>
        </p:nvSpPr>
        <p:spPr>
          <a:xfrm>
            <a:off x="7837709" y="5939949"/>
            <a:ext cx="6063915" cy="400110"/>
          </a:xfrm>
          <a:prstGeom prst="rect">
            <a:avLst/>
          </a:prstGeom>
          <a:noFill/>
        </p:spPr>
        <p:txBody>
          <a:bodyPr wrap="square" rtlCol="0">
            <a:spAutoFit/>
          </a:bodyPr>
          <a:lstStyle/>
          <a:p>
            <a:r>
              <a:rPr lang="en-US" sz="2000" dirty="0">
                <a:solidFill>
                  <a:schemeClr val="bg1"/>
                </a:solidFill>
                <a:latin typeface="Quattrocento" panose="02020502030000000404" pitchFamily="18" charset="0"/>
              </a:rPr>
              <a:t>Difficulty in finding shared accommodations.</a:t>
            </a:r>
          </a:p>
        </p:txBody>
      </p:sp>
      <p:sp>
        <p:nvSpPr>
          <p:cNvPr id="39" name="TextBox 38">
            <a:extLst>
              <a:ext uri="{FF2B5EF4-FFF2-40B4-BE49-F238E27FC236}">
                <a16:creationId xmlns:a16="http://schemas.microsoft.com/office/drawing/2014/main" id="{3F569A0F-754D-893B-0CC5-426E5C43781D}"/>
              </a:ext>
            </a:extLst>
          </p:cNvPr>
          <p:cNvSpPr txBox="1"/>
          <p:nvPr/>
        </p:nvSpPr>
        <p:spPr>
          <a:xfrm>
            <a:off x="7917050" y="6869390"/>
            <a:ext cx="4027064" cy="707886"/>
          </a:xfrm>
          <a:prstGeom prst="rect">
            <a:avLst/>
          </a:prstGeom>
          <a:noFill/>
        </p:spPr>
        <p:txBody>
          <a:bodyPr wrap="none" rtlCol="0">
            <a:spAutoFit/>
          </a:bodyPr>
          <a:lstStyle/>
          <a:p>
            <a:r>
              <a:rPr lang="en-US" sz="2000" dirty="0">
                <a:solidFill>
                  <a:schemeClr val="bg1"/>
                </a:solidFill>
                <a:latin typeface="Quattrocento" panose="02020502030000000404" pitchFamily="18" charset="0"/>
              </a:rPr>
              <a:t>Time-consuming search process.</a:t>
            </a:r>
          </a:p>
          <a:p>
            <a:endParaRPr lang="en-US" sz="2000" dirty="0">
              <a:solidFill>
                <a:schemeClr val="bg1"/>
              </a:solidFill>
              <a:latin typeface="Quattrocento" panose="02020502030000000404" pitchFamily="18" charset="0"/>
            </a:endParaRPr>
          </a:p>
        </p:txBody>
      </p:sp>
      <p:pic>
        <p:nvPicPr>
          <p:cNvPr id="40" name="Picture 39">
            <a:extLst>
              <a:ext uri="{FF2B5EF4-FFF2-40B4-BE49-F238E27FC236}">
                <a16:creationId xmlns:a16="http://schemas.microsoft.com/office/drawing/2014/main" id="{C658966A-9B41-0F8F-2168-FFA7B2198F3E}"/>
              </a:ext>
            </a:extLst>
          </p:cNvPr>
          <p:cNvPicPr>
            <a:picLocks noChangeAspect="1"/>
          </p:cNvPicPr>
          <p:nvPr/>
        </p:nvPicPr>
        <p:blipFill>
          <a:blip r:embed="rId4"/>
          <a:stretch>
            <a:fillRect/>
          </a:stretch>
        </p:blipFill>
        <p:spPr>
          <a:xfrm>
            <a:off x="11971730" y="6517528"/>
            <a:ext cx="2999405" cy="17226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DDB2B-DE1B-A509-7745-7D10FFB715DC}"/>
              </a:ext>
            </a:extLst>
          </p:cNvPr>
          <p:cNvSpPr txBox="1"/>
          <p:nvPr/>
        </p:nvSpPr>
        <p:spPr>
          <a:xfrm>
            <a:off x="97801" y="610617"/>
            <a:ext cx="7887096" cy="707886"/>
          </a:xfrm>
          <a:prstGeom prst="rect">
            <a:avLst/>
          </a:prstGeom>
          <a:noFill/>
        </p:spPr>
        <p:txBody>
          <a:bodyPr wrap="none" rtlCol="0">
            <a:spAutoFit/>
          </a:bodyPr>
          <a:lstStyle/>
          <a:p>
            <a:r>
              <a:rPr lang="en-US" sz="4000" dirty="0">
                <a:solidFill>
                  <a:schemeClr val="accent2">
                    <a:lumMod val="40000"/>
                    <a:lumOff val="60000"/>
                  </a:schemeClr>
                </a:solidFill>
                <a:latin typeface="Quattrocento" panose="02020502030000000404" pitchFamily="18" charset="0"/>
              </a:rPr>
              <a:t>Title Review of Existing Platforms</a:t>
            </a:r>
          </a:p>
        </p:txBody>
      </p:sp>
      <p:pic>
        <p:nvPicPr>
          <p:cNvPr id="8" name="Picture 7">
            <a:extLst>
              <a:ext uri="{FF2B5EF4-FFF2-40B4-BE49-F238E27FC236}">
                <a16:creationId xmlns:a16="http://schemas.microsoft.com/office/drawing/2014/main" id="{3012C0E0-C1D1-2C14-5E97-E5DE543E9A12}"/>
              </a:ext>
            </a:extLst>
          </p:cNvPr>
          <p:cNvPicPr>
            <a:picLocks noChangeAspect="1"/>
          </p:cNvPicPr>
          <p:nvPr/>
        </p:nvPicPr>
        <p:blipFill>
          <a:blip r:embed="rId2"/>
          <a:stretch>
            <a:fillRect/>
          </a:stretch>
        </p:blipFill>
        <p:spPr>
          <a:xfrm>
            <a:off x="8621288" y="1057480"/>
            <a:ext cx="6009112" cy="2139298"/>
          </a:xfrm>
          <a:prstGeom prst="rect">
            <a:avLst/>
          </a:prstGeom>
        </p:spPr>
      </p:pic>
      <p:pic>
        <p:nvPicPr>
          <p:cNvPr id="10" name="Picture 9">
            <a:extLst>
              <a:ext uri="{FF2B5EF4-FFF2-40B4-BE49-F238E27FC236}">
                <a16:creationId xmlns:a16="http://schemas.microsoft.com/office/drawing/2014/main" id="{3356C1C3-56B2-E272-8C6E-8DBE733BFC27}"/>
              </a:ext>
            </a:extLst>
          </p:cNvPr>
          <p:cNvPicPr>
            <a:picLocks noChangeAspect="1"/>
          </p:cNvPicPr>
          <p:nvPr/>
        </p:nvPicPr>
        <p:blipFill>
          <a:blip r:embed="rId3"/>
          <a:stretch>
            <a:fillRect/>
          </a:stretch>
        </p:blipFill>
        <p:spPr>
          <a:xfrm>
            <a:off x="8621288" y="5468316"/>
            <a:ext cx="6009112" cy="2568779"/>
          </a:xfrm>
          <a:prstGeom prst="rect">
            <a:avLst/>
          </a:prstGeom>
        </p:spPr>
      </p:pic>
      <p:sp>
        <p:nvSpPr>
          <p:cNvPr id="11" name="TextBox 10">
            <a:extLst>
              <a:ext uri="{FF2B5EF4-FFF2-40B4-BE49-F238E27FC236}">
                <a16:creationId xmlns:a16="http://schemas.microsoft.com/office/drawing/2014/main" id="{6AC61437-DD4C-EEBA-C39D-21513E658ADE}"/>
              </a:ext>
            </a:extLst>
          </p:cNvPr>
          <p:cNvSpPr txBox="1"/>
          <p:nvPr/>
        </p:nvSpPr>
        <p:spPr>
          <a:xfrm>
            <a:off x="553288" y="2196810"/>
            <a:ext cx="7617559" cy="1015663"/>
          </a:xfrm>
          <a:prstGeom prst="rect">
            <a:avLst/>
          </a:prstGeom>
          <a:noFill/>
        </p:spPr>
        <p:txBody>
          <a:bodyPr wrap="square" rtlCol="0">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Quattrocento" panose="02020502030000000404" pitchFamily="18" charset="0"/>
              </a:rPr>
              <a:t>Feature</a:t>
            </a:r>
            <a:r>
              <a:rPr kumimoji="0" lang="en-US" altLang="en-US" sz="2000" b="0" i="0" u="none" strike="noStrike" cap="none" normalizeH="0" baseline="0" dirty="0">
                <a:ln>
                  <a:noFill/>
                </a:ln>
                <a:solidFill>
                  <a:schemeClr val="bg1"/>
                </a:solidFill>
                <a:effectLst/>
                <a:latin typeface="Quattrocento" panose="02020502030000000404" pitchFamily="18" charset="0"/>
              </a:rPr>
              <a:t>: Largest real estate platform in Bangladesh.</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1" i="0" u="none" strike="noStrike" cap="none" normalizeH="0" baseline="0" dirty="0">
                <a:ln>
                  <a:noFill/>
                </a:ln>
                <a:solidFill>
                  <a:schemeClr val="bg1"/>
                </a:solidFill>
                <a:effectLst/>
                <a:latin typeface="Quattrocento" panose="02020502030000000404" pitchFamily="18" charset="0"/>
              </a:rPr>
              <a:t>Limitation: </a:t>
            </a:r>
            <a:r>
              <a:rPr kumimoji="0" lang="en-US" altLang="en-US" sz="2000" b="0" i="0" u="none" strike="noStrike" cap="none" normalizeH="0" baseline="0" dirty="0">
                <a:ln>
                  <a:noFill/>
                </a:ln>
                <a:solidFill>
                  <a:schemeClr val="bg1"/>
                </a:solidFill>
                <a:effectLst/>
                <a:latin typeface="Quattrocento" panose="02020502030000000404" pitchFamily="18" charset="0"/>
              </a:rPr>
              <a:t>Not customized for bachelors, limited visualization options.</a:t>
            </a:r>
          </a:p>
        </p:txBody>
      </p:sp>
      <p:sp>
        <p:nvSpPr>
          <p:cNvPr id="12" name="TextBox 11">
            <a:extLst>
              <a:ext uri="{FF2B5EF4-FFF2-40B4-BE49-F238E27FC236}">
                <a16:creationId xmlns:a16="http://schemas.microsoft.com/office/drawing/2014/main" id="{A7232A4E-E486-E309-842E-C3B33D592E00}"/>
              </a:ext>
            </a:extLst>
          </p:cNvPr>
          <p:cNvSpPr txBox="1"/>
          <p:nvPr/>
        </p:nvSpPr>
        <p:spPr>
          <a:xfrm>
            <a:off x="368969" y="3406914"/>
            <a:ext cx="5069305" cy="707886"/>
          </a:xfrm>
          <a:prstGeom prst="rect">
            <a:avLst/>
          </a:prstGeom>
          <a:noFill/>
        </p:spPr>
        <p:txBody>
          <a:bodyPr wrap="square" rtlCol="0">
            <a:spAutoFit/>
          </a:bodyPr>
          <a:lstStyle/>
          <a:p>
            <a:r>
              <a:rPr lang="en-US" sz="2000" dirty="0">
                <a:solidFill>
                  <a:schemeClr val="bg1"/>
                </a:solidFill>
                <a:latin typeface="Quattrocento" panose="02020502030000000404" pitchFamily="18" charset="0"/>
              </a:rPr>
              <a:t>2.</a:t>
            </a:r>
            <a:r>
              <a:rPr lang="en-US" sz="2000" dirty="0">
                <a:solidFill>
                  <a:schemeClr val="bg1"/>
                </a:solidFill>
                <a:effectLst/>
                <a:latin typeface="Quattrocento" panose="02020502030000000404" pitchFamily="18" charset="0"/>
                <a:ea typeface="Calibri" panose="020F0502020204030204" pitchFamily="34" charset="0"/>
                <a:cs typeface="Times New Roman" panose="02020603050405020304" pitchFamily="18" charset="0"/>
              </a:rPr>
              <a:t> THE TOLET.COM</a:t>
            </a:r>
          </a:p>
          <a:p>
            <a:endParaRPr lang="en-US" sz="2000" dirty="0">
              <a:solidFill>
                <a:schemeClr val="bg1"/>
              </a:solidFill>
              <a:latin typeface="Quattrocento" panose="02020502030000000404" pitchFamily="18" charset="0"/>
            </a:endParaRPr>
          </a:p>
        </p:txBody>
      </p:sp>
      <p:sp>
        <p:nvSpPr>
          <p:cNvPr id="14" name="TextBox 13">
            <a:extLst>
              <a:ext uri="{FF2B5EF4-FFF2-40B4-BE49-F238E27FC236}">
                <a16:creationId xmlns:a16="http://schemas.microsoft.com/office/drawing/2014/main" id="{D017763D-3ECD-50E2-B7FF-4B568D20F88C}"/>
              </a:ext>
            </a:extLst>
          </p:cNvPr>
          <p:cNvSpPr txBox="1"/>
          <p:nvPr/>
        </p:nvSpPr>
        <p:spPr>
          <a:xfrm>
            <a:off x="368969" y="1614422"/>
            <a:ext cx="1965603" cy="400110"/>
          </a:xfrm>
          <a:prstGeom prst="rect">
            <a:avLst/>
          </a:prstGeom>
          <a:noFill/>
        </p:spPr>
        <p:txBody>
          <a:bodyPr wrap="none" rtlCol="0">
            <a:spAutoFit/>
          </a:bodyPr>
          <a:lstStyle/>
          <a:p>
            <a:r>
              <a:rPr lang="en-US" sz="2000" dirty="0">
                <a:solidFill>
                  <a:schemeClr val="bg1"/>
                </a:solidFill>
                <a:latin typeface="Quattrocento" panose="02020502030000000404" pitchFamily="18" charset="0"/>
              </a:rPr>
              <a:t>1.Bpoperty.com</a:t>
            </a:r>
          </a:p>
        </p:txBody>
      </p:sp>
      <p:sp>
        <p:nvSpPr>
          <p:cNvPr id="15" name="TextBox 14">
            <a:extLst>
              <a:ext uri="{FF2B5EF4-FFF2-40B4-BE49-F238E27FC236}">
                <a16:creationId xmlns:a16="http://schemas.microsoft.com/office/drawing/2014/main" id="{87A2A0B3-C318-4CED-41AF-1394F96366A8}"/>
              </a:ext>
            </a:extLst>
          </p:cNvPr>
          <p:cNvSpPr txBox="1"/>
          <p:nvPr/>
        </p:nvSpPr>
        <p:spPr>
          <a:xfrm>
            <a:off x="550764" y="4019374"/>
            <a:ext cx="6494085" cy="1015663"/>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chemeClr val="bg1"/>
                </a:solidFill>
                <a:latin typeface="Quattrocento" panose="02020502030000000404" pitchFamily="18" charset="0"/>
              </a:rPr>
              <a:t>Feature: </a:t>
            </a:r>
            <a:r>
              <a:rPr lang="en-US" sz="2000" dirty="0">
                <a:solidFill>
                  <a:schemeClr val="bg1"/>
                </a:solidFill>
                <a:latin typeface="Quattrocento" panose="02020502030000000404" pitchFamily="18" charset="0"/>
              </a:rPr>
              <a:t>Online platform for various rental needs.</a:t>
            </a:r>
          </a:p>
          <a:p>
            <a:pPr marL="285750" indent="-285750">
              <a:buFont typeface="Arial" panose="020B0604020202020204" pitchFamily="34" charset="0"/>
              <a:buChar char="•"/>
            </a:pPr>
            <a:r>
              <a:rPr lang="en-US" sz="2000" b="1" dirty="0">
                <a:solidFill>
                  <a:schemeClr val="bg1"/>
                </a:solidFill>
                <a:latin typeface="Quattrocento" panose="02020502030000000404" pitchFamily="18" charset="0"/>
              </a:rPr>
              <a:t>Limitation: </a:t>
            </a:r>
            <a:r>
              <a:rPr lang="en-US" sz="2000" dirty="0">
                <a:solidFill>
                  <a:schemeClr val="bg1"/>
                </a:solidFill>
                <a:latin typeface="Quattrocento" panose="02020502030000000404" pitchFamily="18" charset="0"/>
              </a:rPr>
              <a:t>Poor UI, no filtering or location selection.</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86206740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928968" y="726833"/>
            <a:ext cx="6386231" cy="704017"/>
          </a:xfrm>
          <a:prstGeom prst="rect">
            <a:avLst/>
          </a:prstGeom>
          <a:noFill/>
          <a:ln/>
        </p:spPr>
        <p:txBody>
          <a:bodyPr wrap="none" lIns="0" tIns="0" rIns="0" bIns="0" rtlCol="0" anchor="t"/>
          <a:lstStyle/>
          <a:p>
            <a:pPr marL="0" indent="0">
              <a:lnSpc>
                <a:spcPts val="5500"/>
              </a:lnSpc>
              <a:buNone/>
            </a:pPr>
            <a:r>
              <a:rPr lang="en-US" sz="4400" dirty="0">
                <a:solidFill>
                  <a:srgbClr val="FFD9BE"/>
                </a:solidFill>
                <a:latin typeface="Quattrocento" pitchFamily="34" charset="0"/>
                <a:ea typeface="Quattrocento" pitchFamily="34" charset="-122"/>
                <a:cs typeface="Quattrocento" pitchFamily="34" charset="-120"/>
              </a:rPr>
              <a:t>Tittle: Solutions adopted</a:t>
            </a:r>
            <a:endParaRPr lang="en-US" sz="4400" dirty="0"/>
          </a:p>
        </p:txBody>
      </p:sp>
      <p:sp>
        <p:nvSpPr>
          <p:cNvPr id="4" name="Shape 1"/>
          <p:cNvSpPr/>
          <p:nvPr/>
        </p:nvSpPr>
        <p:spPr>
          <a:xfrm>
            <a:off x="534239" y="1612085"/>
            <a:ext cx="8288919" cy="1107236"/>
          </a:xfrm>
          <a:prstGeom prst="roundRect">
            <a:avLst>
              <a:gd name="adj" fmla="val 2646"/>
            </a:avLst>
          </a:prstGeom>
          <a:solidFill>
            <a:srgbClr val="315251"/>
          </a:solidFill>
          <a:ln/>
        </p:spPr>
        <p:txBody>
          <a:bodyPr/>
          <a:lstStyle/>
          <a:p>
            <a:endParaRPr lang="en-US" dirty="0"/>
          </a:p>
        </p:txBody>
      </p:sp>
      <p:sp>
        <p:nvSpPr>
          <p:cNvPr id="5" name="Text 2"/>
          <p:cNvSpPr/>
          <p:nvPr/>
        </p:nvSpPr>
        <p:spPr>
          <a:xfrm>
            <a:off x="837724" y="1840759"/>
            <a:ext cx="5771623" cy="793200"/>
          </a:xfrm>
          <a:prstGeom prst="rect">
            <a:avLst/>
          </a:prstGeom>
          <a:noFill/>
          <a:ln/>
        </p:spPr>
        <p:txBody>
          <a:bodyPr wrap="none" lIns="0" tIns="0" rIns="0" bIns="0" rtlCol="0" anchor="t"/>
          <a:lstStyle/>
          <a:p>
            <a:pPr marL="0" indent="0">
              <a:lnSpc>
                <a:spcPts val="2750"/>
              </a:lnSpc>
              <a:buNone/>
            </a:pPr>
            <a:r>
              <a:rPr lang="en-US" sz="2000" b="1" dirty="0">
                <a:solidFill>
                  <a:schemeClr val="bg1"/>
                </a:solidFill>
                <a:latin typeface="Quattrocento" panose="02020502030000000404" pitchFamily="18" charset="0"/>
              </a:rPr>
              <a:t>1.User-Centric Interface: </a:t>
            </a:r>
            <a:r>
              <a:rPr lang="en-US" sz="2000" dirty="0">
                <a:solidFill>
                  <a:schemeClr val="bg1"/>
                </a:solidFill>
                <a:latin typeface="Quattrocento" panose="02020502030000000404" pitchFamily="18" charset="0"/>
              </a:rPr>
              <a:t>Easy navigation for both </a:t>
            </a:r>
          </a:p>
          <a:p>
            <a:pPr marL="0" indent="0">
              <a:lnSpc>
                <a:spcPts val="2750"/>
              </a:lnSpc>
              <a:buNone/>
            </a:pPr>
            <a:r>
              <a:rPr lang="en-US" sz="2000" dirty="0">
                <a:solidFill>
                  <a:schemeClr val="bg1"/>
                </a:solidFill>
                <a:latin typeface="Quattrocento" panose="02020502030000000404" pitchFamily="18" charset="0"/>
              </a:rPr>
              <a:t>bachelors and landlords.</a:t>
            </a:r>
          </a:p>
        </p:txBody>
      </p:sp>
      <p:sp>
        <p:nvSpPr>
          <p:cNvPr id="6" name="Text 3"/>
          <p:cNvSpPr/>
          <p:nvPr/>
        </p:nvSpPr>
        <p:spPr>
          <a:xfrm>
            <a:off x="837723" y="2336297"/>
            <a:ext cx="3135987" cy="383024"/>
          </a:xfrm>
          <a:prstGeom prst="rect">
            <a:avLst/>
          </a:prstGeom>
          <a:noFill/>
          <a:ln/>
        </p:spPr>
        <p:txBody>
          <a:bodyPr wrap="none" lIns="0" tIns="0" rIns="0" bIns="0" rtlCol="0" anchor="t"/>
          <a:lstStyle/>
          <a:p>
            <a:pPr marL="0" indent="0">
              <a:lnSpc>
                <a:spcPts val="3000"/>
              </a:lnSpc>
              <a:buNone/>
            </a:pPr>
            <a:endParaRPr lang="en-US" sz="1850" dirty="0"/>
          </a:p>
        </p:txBody>
      </p:sp>
      <p:sp>
        <p:nvSpPr>
          <p:cNvPr id="7" name="Shape 4"/>
          <p:cNvSpPr/>
          <p:nvPr/>
        </p:nvSpPr>
        <p:spPr>
          <a:xfrm>
            <a:off x="534238" y="4513824"/>
            <a:ext cx="8288919" cy="1107236"/>
          </a:xfrm>
          <a:prstGeom prst="roundRect">
            <a:avLst>
              <a:gd name="adj" fmla="val 2646"/>
            </a:avLst>
          </a:prstGeom>
          <a:solidFill>
            <a:srgbClr val="315251"/>
          </a:solidFill>
          <a:ln/>
        </p:spPr>
        <p:txBody>
          <a:bodyPr/>
          <a:lstStyle/>
          <a:p>
            <a:endParaRPr lang="en-US" dirty="0"/>
          </a:p>
        </p:txBody>
      </p:sp>
      <p:sp>
        <p:nvSpPr>
          <p:cNvPr id="8" name="Text 5"/>
          <p:cNvSpPr/>
          <p:nvPr/>
        </p:nvSpPr>
        <p:spPr>
          <a:xfrm>
            <a:off x="837723" y="4639465"/>
            <a:ext cx="8545592" cy="865869"/>
          </a:xfrm>
          <a:prstGeom prst="rect">
            <a:avLst/>
          </a:prstGeom>
          <a:noFill/>
          <a:ln/>
        </p:spPr>
        <p:txBody>
          <a:bodyPr wrap="none" lIns="0" tIns="0" rIns="0" bIns="0" rtlCol="0" anchor="t"/>
          <a:lstStyle/>
          <a:p>
            <a:pPr marL="0" indent="0">
              <a:lnSpc>
                <a:spcPts val="2750"/>
              </a:lnSpc>
              <a:buNone/>
            </a:pPr>
            <a:r>
              <a:rPr lang="en-US" sz="2000" b="1" dirty="0">
                <a:solidFill>
                  <a:schemeClr val="bg1"/>
                </a:solidFill>
                <a:latin typeface="Quattrocento" panose="02020502030000000404" pitchFamily="18" charset="0"/>
              </a:rPr>
              <a:t>3.Integrated Housekeeping Services</a:t>
            </a:r>
            <a:r>
              <a:rPr lang="en-US" sz="2000" dirty="0">
                <a:solidFill>
                  <a:schemeClr val="bg1"/>
                </a:solidFill>
                <a:latin typeface="Quattrocento" panose="02020502030000000404" pitchFamily="18" charset="0"/>
              </a:rPr>
              <a:t>: Unique feature for</a:t>
            </a:r>
          </a:p>
          <a:p>
            <a:pPr marL="0" indent="0">
              <a:lnSpc>
                <a:spcPts val="2750"/>
              </a:lnSpc>
              <a:buNone/>
            </a:pPr>
            <a:r>
              <a:rPr lang="en-US" sz="2000" dirty="0">
                <a:solidFill>
                  <a:schemeClr val="bg1"/>
                </a:solidFill>
                <a:latin typeface="Quattrocento" panose="02020502030000000404" pitchFamily="18" charset="0"/>
              </a:rPr>
              <a:t> added convenience.</a:t>
            </a:r>
          </a:p>
        </p:txBody>
      </p:sp>
      <p:sp>
        <p:nvSpPr>
          <p:cNvPr id="10" name="Shape 7"/>
          <p:cNvSpPr/>
          <p:nvPr/>
        </p:nvSpPr>
        <p:spPr>
          <a:xfrm>
            <a:off x="544686" y="5881479"/>
            <a:ext cx="8288919" cy="1107236"/>
          </a:xfrm>
          <a:prstGeom prst="roundRect">
            <a:avLst>
              <a:gd name="adj" fmla="val 2646"/>
            </a:avLst>
          </a:prstGeom>
          <a:solidFill>
            <a:srgbClr val="315251"/>
          </a:solidFill>
          <a:ln/>
        </p:spPr>
      </p:sp>
      <p:sp>
        <p:nvSpPr>
          <p:cNvPr id="12" name="Text 9"/>
          <p:cNvSpPr/>
          <p:nvPr/>
        </p:nvSpPr>
        <p:spPr>
          <a:xfrm>
            <a:off x="837724" y="6221230"/>
            <a:ext cx="6989921" cy="383024"/>
          </a:xfrm>
          <a:prstGeom prst="rect">
            <a:avLst/>
          </a:prstGeom>
          <a:noFill/>
          <a:ln/>
        </p:spPr>
        <p:txBody>
          <a:bodyPr wrap="none" lIns="0" tIns="0" rIns="0" bIns="0" rtlCol="0" anchor="t"/>
          <a:lstStyle/>
          <a:p>
            <a:pPr marL="0" indent="0">
              <a:lnSpc>
                <a:spcPts val="3000"/>
              </a:lnSpc>
              <a:buNone/>
            </a:pPr>
            <a:r>
              <a:rPr lang="en-US" sz="2000" dirty="0">
                <a:solidFill>
                  <a:schemeClr val="bg1"/>
                </a:solidFill>
                <a:latin typeface="Quattrocento" panose="02020502030000000404" pitchFamily="18" charset="0"/>
              </a:rPr>
              <a:t>4.</a:t>
            </a:r>
            <a:r>
              <a:rPr lang="en-US" sz="2000" b="1" dirty="0">
                <a:solidFill>
                  <a:schemeClr val="bg1"/>
                </a:solidFill>
                <a:latin typeface="Quattrocento" panose="02020502030000000404" pitchFamily="18" charset="0"/>
              </a:rPr>
              <a:t>Verification System: </a:t>
            </a:r>
            <a:r>
              <a:rPr lang="en-US" sz="2000" dirty="0">
                <a:solidFill>
                  <a:schemeClr val="bg1"/>
                </a:solidFill>
                <a:latin typeface="Quattrocento" panose="02020502030000000404" pitchFamily="18" charset="0"/>
              </a:rPr>
              <a:t>Ensure transparency and reduce fraud.</a:t>
            </a:r>
          </a:p>
        </p:txBody>
      </p:sp>
      <p:sp>
        <p:nvSpPr>
          <p:cNvPr id="13" name="Shape 1">
            <a:extLst>
              <a:ext uri="{FF2B5EF4-FFF2-40B4-BE49-F238E27FC236}">
                <a16:creationId xmlns:a16="http://schemas.microsoft.com/office/drawing/2014/main" id="{793BFFAF-744C-BB9E-AFC9-419DBF6C5CC8}"/>
              </a:ext>
            </a:extLst>
          </p:cNvPr>
          <p:cNvSpPr/>
          <p:nvPr/>
        </p:nvSpPr>
        <p:spPr>
          <a:xfrm>
            <a:off x="544686" y="2979739"/>
            <a:ext cx="8288919" cy="1107236"/>
          </a:xfrm>
          <a:prstGeom prst="roundRect">
            <a:avLst>
              <a:gd name="adj" fmla="val 2646"/>
            </a:avLst>
          </a:prstGeom>
          <a:solidFill>
            <a:srgbClr val="315251"/>
          </a:solidFill>
          <a:ln/>
        </p:spPr>
        <p:txBody>
          <a:bodyPr/>
          <a:lstStyle/>
          <a:p>
            <a:endParaRPr lang="en-US" sz="2000" b="1" dirty="0">
              <a:solidFill>
                <a:schemeClr val="bg1"/>
              </a:solidFill>
              <a:latin typeface="Quattrocento" panose="02020502030000000404" pitchFamily="18" charset="0"/>
            </a:endParaRPr>
          </a:p>
          <a:p>
            <a:r>
              <a:rPr lang="en-US" sz="2000" b="1" dirty="0">
                <a:solidFill>
                  <a:schemeClr val="bg1"/>
                </a:solidFill>
                <a:latin typeface="Quattrocento" panose="02020502030000000404" pitchFamily="18" charset="0"/>
              </a:rPr>
              <a:t>  2.Enhanced Search: </a:t>
            </a:r>
            <a:r>
              <a:rPr lang="en-US" sz="2000" dirty="0">
                <a:solidFill>
                  <a:schemeClr val="bg1"/>
                </a:solidFill>
                <a:latin typeface="Quattrocento" panose="02020502030000000404" pitchFamily="18" charset="0"/>
              </a:rPr>
              <a:t>Filter based on location, rent, services.</a:t>
            </a:r>
          </a:p>
        </p:txBody>
      </p:sp>
      <p:sp>
        <p:nvSpPr>
          <p:cNvPr id="14" name="Shape 7">
            <a:extLst>
              <a:ext uri="{FF2B5EF4-FFF2-40B4-BE49-F238E27FC236}">
                <a16:creationId xmlns:a16="http://schemas.microsoft.com/office/drawing/2014/main" id="{CDA3AB5F-90CB-02AF-C98A-7255C62AC6A8}"/>
              </a:ext>
            </a:extLst>
          </p:cNvPr>
          <p:cNvSpPr/>
          <p:nvPr/>
        </p:nvSpPr>
        <p:spPr>
          <a:xfrm>
            <a:off x="534237" y="7246027"/>
            <a:ext cx="8288919" cy="1107236"/>
          </a:xfrm>
          <a:prstGeom prst="roundRect">
            <a:avLst>
              <a:gd name="adj" fmla="val 2646"/>
            </a:avLst>
          </a:prstGeom>
          <a:solidFill>
            <a:srgbClr val="315251"/>
          </a:solidFill>
          <a:ln/>
        </p:spPr>
        <p:txBody>
          <a:bodyPr/>
          <a:lstStyle/>
          <a:p>
            <a:r>
              <a:rPr lang="en-US" sz="2000" b="1" dirty="0">
                <a:solidFill>
                  <a:schemeClr val="bg1"/>
                </a:solidFill>
                <a:latin typeface="Quattrocento" panose="02020502030000000404" pitchFamily="18" charset="0"/>
              </a:rPr>
              <a:t>   5.Scalable Architecture</a:t>
            </a:r>
            <a:r>
              <a:rPr lang="en-US" sz="2000" dirty="0">
                <a:solidFill>
                  <a:schemeClr val="bg1"/>
                </a:solidFill>
                <a:latin typeface="Quattrocento" panose="02020502030000000404" pitchFamily="18" charset="0"/>
              </a:rPr>
              <a:t>: Expandable to more cities and services.</a:t>
            </a:r>
          </a:p>
        </p:txBody>
      </p:sp>
      <p:pic>
        <p:nvPicPr>
          <p:cNvPr id="3074" name="Picture 2" descr="User-Centered Design: Principles ...">
            <a:extLst>
              <a:ext uri="{FF2B5EF4-FFF2-40B4-BE49-F238E27FC236}">
                <a16:creationId xmlns:a16="http://schemas.microsoft.com/office/drawing/2014/main" id="{E5662767-9B55-D924-6509-5085F1B25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7027" y="178428"/>
            <a:ext cx="3723336" cy="20589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A6F8039-1661-3FD8-89F7-92A59CCED274}"/>
              </a:ext>
            </a:extLst>
          </p:cNvPr>
          <p:cNvPicPr>
            <a:picLocks noChangeAspect="1"/>
          </p:cNvPicPr>
          <p:nvPr/>
        </p:nvPicPr>
        <p:blipFill>
          <a:blip r:embed="rId4"/>
          <a:stretch>
            <a:fillRect/>
          </a:stretch>
        </p:blipFill>
        <p:spPr>
          <a:xfrm rot="1468599">
            <a:off x="8830431" y="1781252"/>
            <a:ext cx="3598177" cy="228543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076" name="Picture 4" descr="Housekeeping Services | almajal G4S">
            <a:extLst>
              <a:ext uri="{FF2B5EF4-FFF2-40B4-BE49-F238E27FC236}">
                <a16:creationId xmlns:a16="http://schemas.microsoft.com/office/drawing/2014/main" id="{BCDF7137-AFAC-48BB-3801-3EDCF0EA4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282669">
            <a:off x="11266968" y="3633843"/>
            <a:ext cx="3591580" cy="24875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6FF9D1C-D72A-62F9-65DB-AB3B609AC7BC}"/>
              </a:ext>
            </a:extLst>
          </p:cNvPr>
          <p:cNvPicPr>
            <a:picLocks noChangeAspect="1"/>
          </p:cNvPicPr>
          <p:nvPr/>
        </p:nvPicPr>
        <p:blipFill>
          <a:blip r:embed="rId6"/>
          <a:stretch>
            <a:fillRect/>
          </a:stretch>
        </p:blipFill>
        <p:spPr>
          <a:xfrm rot="2614631">
            <a:off x="8904359" y="4700856"/>
            <a:ext cx="2538086" cy="16383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Picture 17">
            <a:extLst>
              <a:ext uri="{FF2B5EF4-FFF2-40B4-BE49-F238E27FC236}">
                <a16:creationId xmlns:a16="http://schemas.microsoft.com/office/drawing/2014/main" id="{F9FB18C8-F2FA-AED3-53BC-781381FCC7F9}"/>
              </a:ext>
            </a:extLst>
          </p:cNvPr>
          <p:cNvPicPr>
            <a:picLocks noChangeAspect="1"/>
          </p:cNvPicPr>
          <p:nvPr/>
        </p:nvPicPr>
        <p:blipFill>
          <a:blip r:embed="rId7"/>
          <a:stretch>
            <a:fillRect/>
          </a:stretch>
        </p:blipFill>
        <p:spPr>
          <a:xfrm>
            <a:off x="11157161" y="6174464"/>
            <a:ext cx="3811194"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20316" y="225266"/>
            <a:ext cx="4936450" cy="521256"/>
          </a:xfrm>
          <a:prstGeom prst="rect">
            <a:avLst/>
          </a:prstGeom>
          <a:noFill/>
          <a:ln/>
        </p:spPr>
        <p:txBody>
          <a:bodyPr wrap="none" lIns="0" tIns="0" rIns="0" bIns="0" rtlCol="0" anchor="t"/>
          <a:lstStyle/>
          <a:p>
            <a:pPr marL="0" indent="0">
              <a:lnSpc>
                <a:spcPts val="4100"/>
              </a:lnSpc>
              <a:buNone/>
            </a:pPr>
            <a:r>
              <a:rPr lang="en-US" sz="3250" dirty="0">
                <a:solidFill>
                  <a:srgbClr val="FFD9BE"/>
                </a:solidFill>
                <a:latin typeface="Quattrocento" pitchFamily="34" charset="0"/>
                <a:ea typeface="Quattrocento" pitchFamily="34" charset="-122"/>
                <a:cs typeface="Quattrocento" pitchFamily="34" charset="-120"/>
              </a:rPr>
              <a:t> Title : System Overview :</a:t>
            </a:r>
            <a:endParaRPr lang="en-US" sz="3250" dirty="0"/>
          </a:p>
        </p:txBody>
      </p:sp>
      <p:sp>
        <p:nvSpPr>
          <p:cNvPr id="6" name="Text 2"/>
          <p:cNvSpPr/>
          <p:nvPr/>
        </p:nvSpPr>
        <p:spPr>
          <a:xfrm>
            <a:off x="1772364" y="4033957"/>
            <a:ext cx="12237720" cy="283607"/>
          </a:xfrm>
          <a:prstGeom prst="rect">
            <a:avLst/>
          </a:prstGeom>
          <a:noFill/>
          <a:ln/>
        </p:spPr>
        <p:txBody>
          <a:bodyPr wrap="none" lIns="0" tIns="0" rIns="0" bIns="0" rtlCol="0" anchor="t"/>
          <a:lstStyle/>
          <a:p>
            <a:pPr marL="0" indent="0" algn="l">
              <a:lnSpc>
                <a:spcPts val="2200"/>
              </a:lnSpc>
              <a:buNone/>
            </a:pPr>
            <a:endParaRPr lang="en-US" sz="1350" dirty="0"/>
          </a:p>
        </p:txBody>
      </p:sp>
      <p:pic>
        <p:nvPicPr>
          <p:cNvPr id="13" name="Picture 12">
            <a:extLst>
              <a:ext uri="{FF2B5EF4-FFF2-40B4-BE49-F238E27FC236}">
                <a16:creationId xmlns:a16="http://schemas.microsoft.com/office/drawing/2014/main" id="{A210684C-7963-8B56-EC55-6F112AD5B194}"/>
              </a:ext>
            </a:extLst>
          </p:cNvPr>
          <p:cNvPicPr>
            <a:picLocks noChangeAspect="1"/>
          </p:cNvPicPr>
          <p:nvPr/>
        </p:nvPicPr>
        <p:blipFill>
          <a:blip r:embed="rId3"/>
          <a:srcRect l="26477" t="13232"/>
          <a:stretch/>
        </p:blipFill>
        <p:spPr>
          <a:xfrm>
            <a:off x="0" y="877786"/>
            <a:ext cx="14630400" cy="6595947"/>
          </a:xfrm>
          <a:prstGeom prst="rect">
            <a:avLst/>
          </a:prstGeom>
        </p:spPr>
      </p:pic>
      <p:sp>
        <p:nvSpPr>
          <p:cNvPr id="14" name="TextBox 13">
            <a:extLst>
              <a:ext uri="{FF2B5EF4-FFF2-40B4-BE49-F238E27FC236}">
                <a16:creationId xmlns:a16="http://schemas.microsoft.com/office/drawing/2014/main" id="{3F7927D9-3169-92DA-449D-60D6AD71BFCF}"/>
              </a:ext>
            </a:extLst>
          </p:cNvPr>
          <p:cNvSpPr txBox="1"/>
          <p:nvPr/>
        </p:nvSpPr>
        <p:spPr>
          <a:xfrm>
            <a:off x="5054138" y="7635002"/>
            <a:ext cx="4602542" cy="400110"/>
          </a:xfrm>
          <a:prstGeom prst="rect">
            <a:avLst/>
          </a:prstGeom>
          <a:noFill/>
        </p:spPr>
        <p:txBody>
          <a:bodyPr wrap="none" rtlCol="0">
            <a:spAutoFit/>
          </a:bodyPr>
          <a:lstStyle/>
          <a:p>
            <a:r>
              <a:rPr lang="en-US" sz="2000" b="1" dirty="0">
                <a:solidFill>
                  <a:schemeClr val="bg1"/>
                </a:solidFill>
                <a:effectLst/>
                <a:latin typeface="Quattrocento" panose="02020502030000000404" pitchFamily="18" charset="0"/>
                <a:ea typeface="Calibri" panose="020F0502020204030204" pitchFamily="34" charset="0"/>
                <a:cs typeface="Times New Roman" panose="02020603050405020304" pitchFamily="18" charset="0"/>
              </a:rPr>
              <a:t>Fig: </a:t>
            </a:r>
            <a:r>
              <a:rPr lang="en-US" sz="2000" dirty="0">
                <a:solidFill>
                  <a:schemeClr val="bg1"/>
                </a:solidFill>
                <a:effectLst/>
                <a:latin typeface="Quattrocento" panose="02020502030000000404" pitchFamily="18" charset="0"/>
                <a:ea typeface="Calibri" panose="020F0502020204030204" pitchFamily="34" charset="0"/>
                <a:cs typeface="Times New Roman" panose="02020603050405020304" pitchFamily="18" charset="0"/>
              </a:rPr>
              <a:t>Diagrams for the complete system</a:t>
            </a:r>
            <a:endParaRPr lang="en-US" sz="2000" dirty="0">
              <a:solidFill>
                <a:schemeClr val="bg1"/>
              </a:solidFill>
              <a:latin typeface="Quattrocento" panose="02020502030000000404" pitchFamily="18" charset="0"/>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3068" y="422775"/>
            <a:ext cx="8892195" cy="615910"/>
          </a:xfrm>
          <a:prstGeom prst="rect">
            <a:avLst/>
          </a:prstGeom>
          <a:noFill/>
          <a:ln/>
        </p:spPr>
        <p:txBody>
          <a:bodyPr wrap="none" lIns="0" tIns="0" rIns="0" bIns="0" rtlCol="0" anchor="t"/>
          <a:lstStyle/>
          <a:p>
            <a:pPr marL="0" indent="0">
              <a:lnSpc>
                <a:spcPts val="4850"/>
              </a:lnSpc>
              <a:buNone/>
            </a:pPr>
            <a:r>
              <a:rPr lang="en-US" sz="3850" dirty="0">
                <a:solidFill>
                  <a:srgbClr val="FFD9BE"/>
                </a:solidFill>
                <a:latin typeface="Quattrocento" pitchFamily="34" charset="0"/>
                <a:ea typeface="Quattrocento" pitchFamily="34" charset="-122"/>
                <a:cs typeface="Quattrocento" pitchFamily="34" charset="-120"/>
              </a:rPr>
              <a:t>Title: Database and ERD Diagrams</a:t>
            </a:r>
            <a:endParaRPr lang="en-US" sz="3850" dirty="0"/>
          </a:p>
        </p:txBody>
      </p:sp>
      <p:sp>
        <p:nvSpPr>
          <p:cNvPr id="13" name="Text 11"/>
          <p:cNvSpPr/>
          <p:nvPr/>
        </p:nvSpPr>
        <p:spPr>
          <a:xfrm>
            <a:off x="733068" y="5440561"/>
            <a:ext cx="13164264" cy="335042"/>
          </a:xfrm>
          <a:prstGeom prst="rect">
            <a:avLst/>
          </a:prstGeom>
          <a:noFill/>
          <a:ln/>
        </p:spPr>
        <p:txBody>
          <a:bodyPr wrap="none" lIns="0" tIns="0" rIns="0" bIns="0" rtlCol="0" anchor="t"/>
          <a:lstStyle/>
          <a:p>
            <a:pPr marL="0" indent="0">
              <a:lnSpc>
                <a:spcPts val="2600"/>
              </a:lnSpc>
              <a:buNone/>
            </a:pPr>
            <a:endParaRPr lang="en-US" sz="1600" dirty="0"/>
          </a:p>
        </p:txBody>
      </p:sp>
      <p:sp>
        <p:nvSpPr>
          <p:cNvPr id="14" name="Text 12"/>
          <p:cNvSpPr/>
          <p:nvPr/>
        </p:nvSpPr>
        <p:spPr>
          <a:xfrm>
            <a:off x="733068" y="6011228"/>
            <a:ext cx="13164264" cy="335042"/>
          </a:xfrm>
          <a:prstGeom prst="rect">
            <a:avLst/>
          </a:prstGeom>
          <a:noFill/>
          <a:ln/>
        </p:spPr>
        <p:txBody>
          <a:bodyPr wrap="none" lIns="0" tIns="0" rIns="0" bIns="0" rtlCol="0" anchor="t"/>
          <a:lstStyle/>
          <a:p>
            <a:pPr marL="0" indent="0">
              <a:lnSpc>
                <a:spcPts val="2600"/>
              </a:lnSpc>
              <a:buNone/>
            </a:pPr>
            <a:endParaRPr lang="en-US" sz="1600" dirty="0"/>
          </a:p>
        </p:txBody>
      </p:sp>
      <p:sp>
        <p:nvSpPr>
          <p:cNvPr id="15" name="Text 13"/>
          <p:cNvSpPr/>
          <p:nvPr/>
        </p:nvSpPr>
        <p:spPr>
          <a:xfrm>
            <a:off x="733068" y="6581894"/>
            <a:ext cx="13164264" cy="335042"/>
          </a:xfrm>
          <a:prstGeom prst="rect">
            <a:avLst/>
          </a:prstGeom>
          <a:noFill/>
          <a:ln/>
        </p:spPr>
        <p:txBody>
          <a:bodyPr wrap="none" lIns="0" tIns="0" rIns="0" bIns="0" rtlCol="0" anchor="t"/>
          <a:lstStyle/>
          <a:p>
            <a:pPr marL="0" indent="0">
              <a:lnSpc>
                <a:spcPts val="2600"/>
              </a:lnSpc>
              <a:buNone/>
            </a:pPr>
            <a:endParaRPr lang="en-US" sz="1600" dirty="0"/>
          </a:p>
        </p:txBody>
      </p:sp>
      <p:sp>
        <p:nvSpPr>
          <p:cNvPr id="16" name="Text 14"/>
          <p:cNvSpPr/>
          <p:nvPr/>
        </p:nvSpPr>
        <p:spPr>
          <a:xfrm>
            <a:off x="733068" y="7152561"/>
            <a:ext cx="13164264" cy="335042"/>
          </a:xfrm>
          <a:prstGeom prst="rect">
            <a:avLst/>
          </a:prstGeom>
          <a:noFill/>
          <a:ln/>
        </p:spPr>
        <p:txBody>
          <a:bodyPr wrap="none" lIns="0" tIns="0" rIns="0" bIns="0" rtlCol="0" anchor="t"/>
          <a:lstStyle/>
          <a:p>
            <a:pPr marL="0" indent="0">
              <a:lnSpc>
                <a:spcPts val="2600"/>
              </a:lnSpc>
              <a:buNone/>
            </a:pPr>
            <a:endParaRPr lang="en-US" sz="1600" dirty="0"/>
          </a:p>
        </p:txBody>
      </p:sp>
      <p:pic>
        <p:nvPicPr>
          <p:cNvPr id="18" name="Picture 17">
            <a:extLst>
              <a:ext uri="{FF2B5EF4-FFF2-40B4-BE49-F238E27FC236}">
                <a16:creationId xmlns:a16="http://schemas.microsoft.com/office/drawing/2014/main" id="{B08C6330-F231-5C6F-065E-9011B1E03789}"/>
              </a:ext>
            </a:extLst>
          </p:cNvPr>
          <p:cNvPicPr>
            <a:picLocks noChangeAspect="1"/>
          </p:cNvPicPr>
          <p:nvPr/>
        </p:nvPicPr>
        <p:blipFill>
          <a:blip r:embed="rId3"/>
          <a:stretch>
            <a:fillRect/>
          </a:stretch>
        </p:blipFill>
        <p:spPr>
          <a:xfrm>
            <a:off x="190071" y="1312664"/>
            <a:ext cx="14250258" cy="6098421"/>
          </a:xfrm>
          <a:prstGeom prst="rect">
            <a:avLst/>
          </a:prstGeom>
        </p:spPr>
      </p:pic>
      <p:sp>
        <p:nvSpPr>
          <p:cNvPr id="19" name="TextBox 18">
            <a:extLst>
              <a:ext uri="{FF2B5EF4-FFF2-40B4-BE49-F238E27FC236}">
                <a16:creationId xmlns:a16="http://schemas.microsoft.com/office/drawing/2014/main" id="{95440A3D-8CF7-6B11-C47C-18B3ECE77154}"/>
              </a:ext>
            </a:extLst>
          </p:cNvPr>
          <p:cNvSpPr txBox="1"/>
          <p:nvPr/>
        </p:nvSpPr>
        <p:spPr>
          <a:xfrm>
            <a:off x="5662863" y="7621600"/>
            <a:ext cx="2292615" cy="400110"/>
          </a:xfrm>
          <a:prstGeom prst="rect">
            <a:avLst/>
          </a:prstGeom>
          <a:noFill/>
        </p:spPr>
        <p:txBody>
          <a:bodyPr wrap="none" rtlCol="0">
            <a:spAutoFit/>
          </a:bodyPr>
          <a:lstStyle/>
          <a:p>
            <a:r>
              <a:rPr lang="en-US" sz="2000" dirty="0">
                <a:solidFill>
                  <a:schemeClr val="bg1"/>
                </a:solidFill>
                <a:latin typeface="Quattrocento" panose="02020502030000000404" pitchFamily="18" charset="0"/>
              </a:rPr>
              <a:t>Fig: ERD Diagrams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10553" y="481132"/>
            <a:ext cx="4940016" cy="512921"/>
          </a:xfrm>
          <a:prstGeom prst="rect">
            <a:avLst/>
          </a:prstGeom>
          <a:noFill/>
          <a:ln/>
        </p:spPr>
        <p:txBody>
          <a:bodyPr wrap="none" lIns="0" tIns="0" rIns="0" bIns="0" rtlCol="0" anchor="t"/>
          <a:lstStyle/>
          <a:p>
            <a:pPr marL="0" indent="0">
              <a:lnSpc>
                <a:spcPts val="4000"/>
              </a:lnSpc>
              <a:buNone/>
            </a:pPr>
            <a:r>
              <a:rPr lang="en-US" sz="3200" dirty="0">
                <a:solidFill>
                  <a:srgbClr val="FFD9BE"/>
                </a:solidFill>
                <a:latin typeface="Quattrocento" pitchFamily="34" charset="0"/>
              </a:rPr>
              <a:t>Title : Use case Diagram :</a:t>
            </a:r>
            <a:endParaRPr lang="en-US" sz="3200" dirty="0"/>
          </a:p>
        </p:txBody>
      </p:sp>
      <p:pic>
        <p:nvPicPr>
          <p:cNvPr id="13" name="Picture 12">
            <a:extLst>
              <a:ext uri="{FF2B5EF4-FFF2-40B4-BE49-F238E27FC236}">
                <a16:creationId xmlns:a16="http://schemas.microsoft.com/office/drawing/2014/main" id="{4A58F05A-E1C7-C9BC-6434-F54CAA4B4890}"/>
              </a:ext>
            </a:extLst>
          </p:cNvPr>
          <p:cNvPicPr>
            <a:picLocks noChangeAspect="1"/>
          </p:cNvPicPr>
          <p:nvPr/>
        </p:nvPicPr>
        <p:blipFill>
          <a:blip r:embed="rId3"/>
          <a:stretch>
            <a:fillRect/>
          </a:stretch>
        </p:blipFill>
        <p:spPr>
          <a:xfrm>
            <a:off x="5309937" y="114165"/>
            <a:ext cx="9320463" cy="8001270"/>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4111" name="Picture 15" descr="Over 3,000 GitHub accounts used by malware distribution service">
            <a:extLst>
              <a:ext uri="{FF2B5EF4-FFF2-40B4-BE49-F238E27FC236}">
                <a16:creationId xmlns:a16="http://schemas.microsoft.com/office/drawing/2014/main" id="{1643D245-EBE4-B19A-56CB-886ED4926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62" y="1612"/>
            <a:ext cx="1463040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p:cNvSpPr/>
          <p:nvPr/>
        </p:nvSpPr>
        <p:spPr>
          <a:xfrm>
            <a:off x="731044" y="530900"/>
            <a:ext cx="4914662" cy="614363"/>
          </a:xfrm>
          <a:prstGeom prst="rect">
            <a:avLst/>
          </a:prstGeom>
          <a:noFill/>
          <a:ln/>
        </p:spPr>
        <p:txBody>
          <a:bodyPr wrap="none" lIns="0" tIns="0" rIns="0" bIns="0" rtlCol="0" anchor="t"/>
          <a:lstStyle/>
          <a:p>
            <a:pPr marL="0" indent="0">
              <a:lnSpc>
                <a:spcPts val="4800"/>
              </a:lnSpc>
              <a:buNone/>
            </a:pPr>
            <a:r>
              <a:rPr lang="en-US" sz="3850" b="1" dirty="0">
                <a:solidFill>
                  <a:schemeClr val="accent2">
                    <a:lumMod val="40000"/>
                    <a:lumOff val="60000"/>
                  </a:schemeClr>
                </a:solidFill>
                <a:latin typeface="Quattrocento" panose="02020502030000000404" pitchFamily="18" charset="0"/>
              </a:rPr>
              <a:t>Title: Technology Stack</a:t>
            </a:r>
          </a:p>
        </p:txBody>
      </p:sp>
      <p:sp>
        <p:nvSpPr>
          <p:cNvPr id="16" name="Text 9"/>
          <p:cNvSpPr/>
          <p:nvPr/>
        </p:nvSpPr>
        <p:spPr>
          <a:xfrm>
            <a:off x="731044" y="6181249"/>
            <a:ext cx="13168313" cy="334089"/>
          </a:xfrm>
          <a:prstGeom prst="rect">
            <a:avLst/>
          </a:prstGeom>
          <a:noFill/>
          <a:ln/>
        </p:spPr>
        <p:txBody>
          <a:bodyPr wrap="none" lIns="0" tIns="0" rIns="0" bIns="0" rtlCol="0" anchor="t"/>
          <a:lstStyle/>
          <a:p>
            <a:pPr marL="0" indent="0">
              <a:lnSpc>
                <a:spcPts val="2600"/>
              </a:lnSpc>
              <a:buNone/>
            </a:pPr>
            <a:endParaRPr lang="en-US" sz="1600" dirty="0"/>
          </a:p>
        </p:txBody>
      </p:sp>
      <p:sp>
        <p:nvSpPr>
          <p:cNvPr id="17" name="Text 10"/>
          <p:cNvSpPr/>
          <p:nvPr/>
        </p:nvSpPr>
        <p:spPr>
          <a:xfrm>
            <a:off x="731044" y="6750248"/>
            <a:ext cx="13168313" cy="334089"/>
          </a:xfrm>
          <a:prstGeom prst="rect">
            <a:avLst/>
          </a:prstGeom>
          <a:noFill/>
          <a:ln/>
        </p:spPr>
        <p:txBody>
          <a:bodyPr wrap="none" lIns="0" tIns="0" rIns="0" bIns="0" rtlCol="0" anchor="t"/>
          <a:lstStyle/>
          <a:p>
            <a:pPr marL="0" indent="0">
              <a:lnSpc>
                <a:spcPts val="2600"/>
              </a:lnSpc>
              <a:buNone/>
            </a:pPr>
            <a:endParaRPr lang="en-US" sz="1600" dirty="0"/>
          </a:p>
        </p:txBody>
      </p:sp>
      <p:sp>
        <p:nvSpPr>
          <p:cNvPr id="18" name="Text 11"/>
          <p:cNvSpPr/>
          <p:nvPr/>
        </p:nvSpPr>
        <p:spPr>
          <a:xfrm>
            <a:off x="731044" y="7319248"/>
            <a:ext cx="13168313" cy="334089"/>
          </a:xfrm>
          <a:prstGeom prst="rect">
            <a:avLst/>
          </a:prstGeom>
          <a:noFill/>
          <a:ln/>
        </p:spPr>
        <p:txBody>
          <a:bodyPr wrap="none" lIns="0" tIns="0" rIns="0" bIns="0" rtlCol="0" anchor="t"/>
          <a:lstStyle/>
          <a:p>
            <a:pPr marL="0" indent="0">
              <a:lnSpc>
                <a:spcPts val="2600"/>
              </a:lnSpc>
              <a:buNone/>
            </a:pPr>
            <a:endParaRPr lang="en-US" sz="1600" dirty="0"/>
          </a:p>
        </p:txBody>
      </p:sp>
      <p:pic>
        <p:nvPicPr>
          <p:cNvPr id="4099" name="Picture 3" descr="PHP Development &amp; Advantages of Using ...">
            <a:extLst>
              <a:ext uri="{FF2B5EF4-FFF2-40B4-BE49-F238E27FC236}">
                <a16:creationId xmlns:a16="http://schemas.microsoft.com/office/drawing/2014/main" id="{522DEA5F-069D-4C95-96DF-738C49652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8452" y="263306"/>
            <a:ext cx="3877511" cy="21243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3" name="Picture 7" descr="Technologies - Qtec Solution Limited">
            <a:extLst>
              <a:ext uri="{FF2B5EF4-FFF2-40B4-BE49-F238E27FC236}">
                <a16:creationId xmlns:a16="http://schemas.microsoft.com/office/drawing/2014/main" id="{85C4C80B-52BF-66EF-4361-725DBCC12D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5071" y="544287"/>
            <a:ext cx="2838450" cy="16097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2" name="Rectangle: Rounded Corners 21">
            <a:extLst>
              <a:ext uri="{FF2B5EF4-FFF2-40B4-BE49-F238E27FC236}">
                <a16:creationId xmlns:a16="http://schemas.microsoft.com/office/drawing/2014/main" id="{7C90EF34-8417-FE4F-F6F0-33AFFA460E5E}"/>
              </a:ext>
            </a:extLst>
          </p:cNvPr>
          <p:cNvSpPr/>
          <p:nvPr/>
        </p:nvSpPr>
        <p:spPr>
          <a:xfrm>
            <a:off x="300136" y="1382972"/>
            <a:ext cx="6323960" cy="5006179"/>
          </a:xfrm>
          <a:prstGeom prst="roundRect">
            <a:avLst/>
          </a:prstGeom>
          <a:solidFill>
            <a:srgbClr val="03033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buFont typeface="+mj-lt"/>
              <a:buAutoNum type="arabicPeriod"/>
            </a:pPr>
            <a:r>
              <a:rPr lang="en-US" sz="2000" b="1" dirty="0">
                <a:solidFill>
                  <a:schemeClr val="bg1"/>
                </a:solidFill>
                <a:latin typeface="Quattrocento" panose="02020502030000000404" pitchFamily="18" charset="0"/>
              </a:rPr>
              <a:t>Backend:</a:t>
            </a:r>
          </a:p>
          <a:p>
            <a:r>
              <a:rPr lang="en-US" sz="2000" dirty="0">
                <a:solidFill>
                  <a:schemeClr val="bg1"/>
                </a:solidFill>
                <a:latin typeface="Quattrocento" panose="02020502030000000404" pitchFamily="18" charset="0"/>
              </a:rPr>
              <a:t>     PHP, Laravel, MySQL.</a:t>
            </a:r>
          </a:p>
          <a:p>
            <a:pPr marL="457200" indent="-457200">
              <a:buFont typeface="+mj-lt"/>
              <a:buAutoNum type="arabicPeriod"/>
            </a:pPr>
            <a:endParaRPr lang="en-US" sz="2000" dirty="0">
              <a:solidFill>
                <a:schemeClr val="bg1"/>
              </a:solidFill>
              <a:latin typeface="Quattrocento" panose="02020502030000000404" pitchFamily="18" charset="0"/>
            </a:endParaRPr>
          </a:p>
          <a:p>
            <a:r>
              <a:rPr lang="en-US" sz="2000" b="1" dirty="0">
                <a:solidFill>
                  <a:schemeClr val="bg1"/>
                </a:solidFill>
                <a:latin typeface="Quattrocento" panose="02020502030000000404" pitchFamily="18" charset="0"/>
              </a:rPr>
              <a:t>2.   Frontend:</a:t>
            </a:r>
          </a:p>
          <a:p>
            <a:r>
              <a:rPr lang="en-US" sz="2000" dirty="0">
                <a:solidFill>
                  <a:schemeClr val="bg1"/>
                </a:solidFill>
                <a:latin typeface="Quattrocento" panose="02020502030000000404" pitchFamily="18" charset="0"/>
              </a:rPr>
              <a:t>      HTML5, CSS, JavaScript, ReactJS.</a:t>
            </a:r>
          </a:p>
          <a:p>
            <a:pPr marL="457200" indent="-457200">
              <a:buFont typeface="+mj-lt"/>
              <a:buAutoNum type="arabicPeriod"/>
            </a:pPr>
            <a:endParaRPr lang="en-US" sz="2000" dirty="0">
              <a:solidFill>
                <a:schemeClr val="bg1"/>
              </a:solidFill>
              <a:latin typeface="Quattrocento" panose="02020502030000000404" pitchFamily="18" charset="0"/>
            </a:endParaRPr>
          </a:p>
          <a:p>
            <a:r>
              <a:rPr lang="en-US" sz="2000" b="1" dirty="0">
                <a:solidFill>
                  <a:schemeClr val="bg1"/>
                </a:solidFill>
                <a:latin typeface="Quattrocento" panose="02020502030000000404" pitchFamily="18" charset="0"/>
              </a:rPr>
              <a:t>3.   Collaboration:</a:t>
            </a:r>
          </a:p>
          <a:p>
            <a:r>
              <a:rPr lang="en-US" sz="2000" dirty="0">
                <a:solidFill>
                  <a:schemeClr val="bg1"/>
                </a:solidFill>
                <a:latin typeface="Quattrocento" panose="02020502030000000404" pitchFamily="18" charset="0"/>
              </a:rPr>
              <a:t>       GitHub for version control.</a:t>
            </a:r>
          </a:p>
          <a:p>
            <a:pPr marL="457200" indent="-457200">
              <a:buFont typeface="+mj-lt"/>
              <a:buAutoNum type="arabicPeriod"/>
            </a:pPr>
            <a:endParaRPr lang="en-US" sz="2000" dirty="0">
              <a:solidFill>
                <a:schemeClr val="bg1"/>
              </a:solidFill>
              <a:latin typeface="Quattrocento" panose="02020502030000000404" pitchFamily="18" charset="0"/>
            </a:endParaRPr>
          </a:p>
          <a:p>
            <a:r>
              <a:rPr lang="en-US" sz="2000" b="1" dirty="0">
                <a:solidFill>
                  <a:schemeClr val="bg1"/>
                </a:solidFill>
                <a:latin typeface="Quattrocento" panose="02020502030000000404" pitchFamily="18" charset="0"/>
              </a:rPr>
              <a:t>4.   Others:</a:t>
            </a:r>
          </a:p>
          <a:p>
            <a:r>
              <a:rPr lang="en-US" sz="2000" dirty="0">
                <a:solidFill>
                  <a:schemeClr val="bg1"/>
                </a:solidFill>
                <a:latin typeface="Quattrocento" panose="02020502030000000404" pitchFamily="18" charset="0"/>
              </a:rPr>
              <a:t>      Stripe for payment integration, AWS for     hosting.</a:t>
            </a:r>
          </a:p>
          <a:p>
            <a:pPr algn="ctr"/>
            <a:endParaRPr lang="en-US" sz="2000" dirty="0"/>
          </a:p>
        </p:txBody>
      </p:sp>
      <p:pic>
        <p:nvPicPr>
          <p:cNvPr id="21" name="Picture 20">
            <a:extLst>
              <a:ext uri="{FF2B5EF4-FFF2-40B4-BE49-F238E27FC236}">
                <a16:creationId xmlns:a16="http://schemas.microsoft.com/office/drawing/2014/main" id="{D7AB1AA0-F534-0972-6521-1F4AF0C5A4D8}"/>
              </a:ext>
            </a:extLst>
          </p:cNvPr>
          <p:cNvPicPr>
            <a:picLocks noChangeAspect="1"/>
          </p:cNvPicPr>
          <p:nvPr/>
        </p:nvPicPr>
        <p:blipFill>
          <a:blip r:embed="rId6"/>
          <a:stretch>
            <a:fillRect/>
          </a:stretch>
        </p:blipFill>
        <p:spPr>
          <a:xfrm>
            <a:off x="12054144" y="2710308"/>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105" name="Picture 9" descr="HTML - Wikipedia">
            <a:extLst>
              <a:ext uri="{FF2B5EF4-FFF2-40B4-BE49-F238E27FC236}">
                <a16:creationId xmlns:a16="http://schemas.microsoft.com/office/drawing/2014/main" id="{5BFFCF05-8405-8A45-CD6D-20B0AFD0A3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97207" y="529761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The Evolution of JavaScript: A Journey ...">
            <a:extLst>
              <a:ext uri="{FF2B5EF4-FFF2-40B4-BE49-F238E27FC236}">
                <a16:creationId xmlns:a16="http://schemas.microsoft.com/office/drawing/2014/main" id="{C812812D-4B36-7513-170B-9B62720DF5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00236" y="2460746"/>
            <a:ext cx="2857500" cy="16002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9" name="Picture 13" descr="A BEGINNER'S GUIDE TO REACT JS - 2023 ...">
            <a:extLst>
              <a:ext uri="{FF2B5EF4-FFF2-40B4-BE49-F238E27FC236}">
                <a16:creationId xmlns:a16="http://schemas.microsoft.com/office/drawing/2014/main" id="{5BCF8DD8-99AF-E16F-545D-A52B4EE93A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9239" y="4367681"/>
            <a:ext cx="2638425" cy="1733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45081" y="221098"/>
            <a:ext cx="6670119" cy="679490"/>
          </a:xfrm>
          <a:prstGeom prst="rect">
            <a:avLst/>
          </a:prstGeom>
          <a:noFill/>
          <a:ln/>
        </p:spPr>
        <p:txBody>
          <a:bodyPr wrap="none" lIns="0" tIns="0" rIns="0" bIns="0" rtlCol="0" anchor="t"/>
          <a:lstStyle/>
          <a:p>
            <a:pPr marL="0" indent="0">
              <a:lnSpc>
                <a:spcPts val="5350"/>
              </a:lnSpc>
              <a:buNone/>
            </a:pPr>
            <a:r>
              <a:rPr lang="en-US" sz="4400" b="1" dirty="0">
                <a:solidFill>
                  <a:schemeClr val="accent2">
                    <a:lumMod val="40000"/>
                    <a:lumOff val="60000"/>
                  </a:schemeClr>
                </a:solidFill>
                <a:latin typeface="Quattrocento" panose="02020502030000000404" pitchFamily="18" charset="0"/>
              </a:rPr>
              <a:t>Title</a:t>
            </a:r>
            <a:r>
              <a:rPr lang="en-US" sz="4400" dirty="0">
                <a:solidFill>
                  <a:schemeClr val="accent2">
                    <a:lumMod val="40000"/>
                    <a:lumOff val="60000"/>
                  </a:schemeClr>
                </a:solidFill>
                <a:latin typeface="Quattrocento" panose="02020502030000000404" pitchFamily="18" charset="0"/>
              </a:rPr>
              <a:t>: Development Plan</a:t>
            </a:r>
            <a:endParaRPr lang="en-US" sz="4250" dirty="0">
              <a:solidFill>
                <a:schemeClr val="accent2">
                  <a:lumMod val="40000"/>
                  <a:lumOff val="60000"/>
                </a:schemeClr>
              </a:solidFill>
              <a:latin typeface="Quattrocento" panose="02020502030000000404" pitchFamily="18" charset="0"/>
            </a:endParaRPr>
          </a:p>
        </p:txBody>
      </p:sp>
      <p:pic>
        <p:nvPicPr>
          <p:cNvPr id="26" name="Picture 25">
            <a:extLst>
              <a:ext uri="{FF2B5EF4-FFF2-40B4-BE49-F238E27FC236}">
                <a16:creationId xmlns:a16="http://schemas.microsoft.com/office/drawing/2014/main" id="{C5B3123F-284D-C1A7-405E-D7EA2685C109}"/>
              </a:ext>
            </a:extLst>
          </p:cNvPr>
          <p:cNvPicPr>
            <a:picLocks noChangeAspect="1"/>
          </p:cNvPicPr>
          <p:nvPr/>
        </p:nvPicPr>
        <p:blipFill>
          <a:blip r:embed="rId3"/>
          <a:srcRect b="4909"/>
          <a:stretch/>
        </p:blipFill>
        <p:spPr>
          <a:xfrm>
            <a:off x="292154" y="1067245"/>
            <a:ext cx="13706475" cy="5725778"/>
          </a:xfrm>
          <a:prstGeom prst="rect">
            <a:avLst/>
          </a:prstGeom>
        </p:spPr>
      </p:pic>
      <p:sp>
        <p:nvSpPr>
          <p:cNvPr id="28" name="TextBox 27">
            <a:extLst>
              <a:ext uri="{FF2B5EF4-FFF2-40B4-BE49-F238E27FC236}">
                <a16:creationId xmlns:a16="http://schemas.microsoft.com/office/drawing/2014/main" id="{E1F71E31-D573-44FB-0A96-0C9A2F98B743}"/>
              </a:ext>
            </a:extLst>
          </p:cNvPr>
          <p:cNvSpPr txBox="1"/>
          <p:nvPr/>
        </p:nvSpPr>
        <p:spPr>
          <a:xfrm>
            <a:off x="5518484" y="7162355"/>
            <a:ext cx="7315200" cy="400110"/>
          </a:xfrm>
          <a:prstGeom prst="rect">
            <a:avLst/>
          </a:prstGeom>
          <a:noFill/>
        </p:spPr>
        <p:txBody>
          <a:bodyPr wrap="square">
            <a:spAutoFit/>
          </a:bodyPr>
          <a:lstStyle/>
          <a:p>
            <a:r>
              <a:rPr lang="en-US" sz="2000" dirty="0">
                <a:solidFill>
                  <a:schemeClr val="bg1"/>
                </a:solidFill>
                <a:effectLst/>
                <a:latin typeface="Quattrocento" panose="02020502030000000404" pitchFamily="18" charset="0"/>
                <a:ea typeface="Times New Roman" panose="02020603050405020304" pitchFamily="18" charset="0"/>
                <a:cs typeface="Times New Roman" panose="02020603050405020304" pitchFamily="18" charset="0"/>
              </a:rPr>
              <a:t> Fig:</a:t>
            </a:r>
            <a:r>
              <a:rPr lang="en-US" sz="2000" dirty="0">
                <a:solidFill>
                  <a:schemeClr val="bg1"/>
                </a:solidFill>
                <a:effectLst/>
                <a:latin typeface="Quattrocento" panose="02020502030000000404" pitchFamily="18" charset="0"/>
                <a:ea typeface="Calibri" panose="020F0502020204030204" pitchFamily="34" charset="0"/>
                <a:cs typeface="Times New Roman" panose="02020603050405020304" pitchFamily="18" charset="0"/>
              </a:rPr>
              <a:t> </a:t>
            </a:r>
            <a:r>
              <a:rPr lang="en-US" sz="2000" dirty="0">
                <a:solidFill>
                  <a:schemeClr val="bg1"/>
                </a:solidFill>
                <a:effectLst/>
                <a:latin typeface="Quattrocento" panose="02020502030000000404" pitchFamily="18" charset="0"/>
                <a:ea typeface="Times New Roman" panose="02020603050405020304" pitchFamily="18" charset="0"/>
                <a:cs typeface="Times New Roman" panose="02020603050405020304" pitchFamily="18" charset="0"/>
              </a:rPr>
              <a:t>Gantt Chart</a:t>
            </a:r>
            <a:endParaRPr lang="en-US" sz="2000" dirty="0">
              <a:solidFill>
                <a:schemeClr val="bg1"/>
              </a:solidFill>
              <a:latin typeface="Quattrocento" panose="02020502030000000404" pitchFamily="18" charset="0"/>
            </a:endParaRPr>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387</Words>
  <Application>Microsoft Office PowerPoint</Application>
  <PresentationFormat>Custom</PresentationFormat>
  <Paragraphs>68</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Bahnschrift SemiBold</vt:lpstr>
      <vt:lpstr>Arial</vt:lpstr>
      <vt:lpstr>Quattrocento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Moyen Ahmed</cp:lastModifiedBy>
  <cp:revision>9</cp:revision>
  <dcterms:created xsi:type="dcterms:W3CDTF">2024-10-01T08:31:40Z</dcterms:created>
  <dcterms:modified xsi:type="dcterms:W3CDTF">2024-10-01T16:27:10Z</dcterms:modified>
</cp:coreProperties>
</file>